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Override1.xml" ContentType="application/vnd.openxmlformats-officedocument.themeOverr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77.xml" ContentType="application/vnd.openxmlformats-officedocument.presentationml.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Default Extension="wmf" ContentType="image/x-wmf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gif" ContentType="image/gif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97" r:id="rId3"/>
    <p:sldMasterId id="2147483709" r:id="rId4"/>
    <p:sldMasterId id="2147483769" r:id="rId5"/>
    <p:sldMasterId id="2147483782" r:id="rId6"/>
    <p:sldMasterId id="2147483794" r:id="rId7"/>
    <p:sldMasterId id="2147483819" r:id="rId8"/>
    <p:sldMasterId id="2147483844" r:id="rId9"/>
    <p:sldMasterId id="2147483883" r:id="rId10"/>
    <p:sldMasterId id="2147483911" r:id="rId11"/>
    <p:sldMasterId id="2147483939" r:id="rId12"/>
    <p:sldMasterId id="2147484029" r:id="rId13"/>
    <p:sldMasterId id="2147484044" r:id="rId14"/>
    <p:sldMasterId id="2147484059" r:id="rId15"/>
  </p:sldMasterIdLst>
  <p:notesMasterIdLst>
    <p:notesMasterId r:id="rId93"/>
  </p:notesMasterIdLst>
  <p:sldIdLst>
    <p:sldId id="482" r:id="rId16"/>
    <p:sldId id="483" r:id="rId17"/>
    <p:sldId id="484" r:id="rId18"/>
    <p:sldId id="480" r:id="rId19"/>
    <p:sldId id="481" r:id="rId20"/>
    <p:sldId id="258" r:id="rId21"/>
    <p:sldId id="257" r:id="rId22"/>
    <p:sldId id="305" r:id="rId23"/>
    <p:sldId id="314" r:id="rId24"/>
    <p:sldId id="312" r:id="rId25"/>
    <p:sldId id="486" r:id="rId26"/>
    <p:sldId id="326" r:id="rId27"/>
    <p:sldId id="485" r:id="rId28"/>
    <p:sldId id="423" r:id="rId29"/>
    <p:sldId id="419" r:id="rId30"/>
    <p:sldId id="487" r:id="rId31"/>
    <p:sldId id="315" r:id="rId32"/>
    <p:sldId id="488" r:id="rId33"/>
    <p:sldId id="546" r:id="rId34"/>
    <p:sldId id="491" r:id="rId35"/>
    <p:sldId id="493" r:id="rId36"/>
    <p:sldId id="496" r:id="rId37"/>
    <p:sldId id="497" r:id="rId38"/>
    <p:sldId id="494" r:id="rId39"/>
    <p:sldId id="547" r:id="rId40"/>
    <p:sldId id="390" r:id="rId41"/>
    <p:sldId id="329" r:id="rId42"/>
    <p:sldId id="501" r:id="rId43"/>
    <p:sldId id="500" r:id="rId44"/>
    <p:sldId id="506" r:id="rId45"/>
    <p:sldId id="504" r:id="rId46"/>
    <p:sldId id="512" r:id="rId47"/>
    <p:sldId id="514" r:id="rId48"/>
    <p:sldId id="515" r:id="rId49"/>
    <p:sldId id="502" r:id="rId50"/>
    <p:sldId id="436" r:id="rId51"/>
    <p:sldId id="518" r:id="rId52"/>
    <p:sldId id="505" r:id="rId53"/>
    <p:sldId id="519" r:id="rId54"/>
    <p:sldId id="522" r:id="rId55"/>
    <p:sldId id="521" r:id="rId56"/>
    <p:sldId id="520" r:id="rId57"/>
    <p:sldId id="336" r:id="rId58"/>
    <p:sldId id="523" r:id="rId59"/>
    <p:sldId id="405" r:id="rId60"/>
    <p:sldId id="524" r:id="rId61"/>
    <p:sldId id="525" r:id="rId62"/>
    <p:sldId id="563" r:id="rId63"/>
    <p:sldId id="558" r:id="rId64"/>
    <p:sldId id="559" r:id="rId65"/>
    <p:sldId id="560" r:id="rId66"/>
    <p:sldId id="562" r:id="rId67"/>
    <p:sldId id="567" r:id="rId68"/>
    <p:sldId id="550" r:id="rId69"/>
    <p:sldId id="553" r:id="rId70"/>
    <p:sldId id="554" r:id="rId71"/>
    <p:sldId id="555" r:id="rId72"/>
    <p:sldId id="556" r:id="rId73"/>
    <p:sldId id="552" r:id="rId74"/>
    <p:sldId id="551" r:id="rId75"/>
    <p:sldId id="318" r:id="rId76"/>
    <p:sldId id="339" r:id="rId77"/>
    <p:sldId id="542" r:id="rId78"/>
    <p:sldId id="548" r:id="rId79"/>
    <p:sldId id="528" r:id="rId80"/>
    <p:sldId id="535" r:id="rId81"/>
    <p:sldId id="530" r:id="rId82"/>
    <p:sldId id="531" r:id="rId83"/>
    <p:sldId id="532" r:id="rId84"/>
    <p:sldId id="533" r:id="rId85"/>
    <p:sldId id="534" r:id="rId86"/>
    <p:sldId id="342" r:id="rId87"/>
    <p:sldId id="544" r:id="rId88"/>
    <p:sldId id="545" r:id="rId89"/>
    <p:sldId id="452" r:id="rId90"/>
    <p:sldId id="461" r:id="rId91"/>
    <p:sldId id="320" r:id="rId9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CC00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1" autoAdjust="0"/>
    <p:restoredTop sz="94660"/>
  </p:normalViewPr>
  <p:slideViewPr>
    <p:cSldViewPr snapToGrid="0">
      <p:cViewPr>
        <p:scale>
          <a:sx n="75" d="100"/>
          <a:sy n="75" d="100"/>
        </p:scale>
        <p:origin x="-816" y="-618"/>
      </p:cViewPr>
      <p:guideLst>
        <p:guide orient="horz" pos="2052"/>
        <p:guide pos="289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76" Type="http://schemas.openxmlformats.org/officeDocument/2006/relationships/slide" Target="slides/slide61.xml"/><Relationship Id="rId84" Type="http://schemas.openxmlformats.org/officeDocument/2006/relationships/slide" Target="slides/slide69.xml"/><Relationship Id="rId89" Type="http://schemas.openxmlformats.org/officeDocument/2006/relationships/slide" Target="slides/slide74.xml"/><Relationship Id="rId9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87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90" Type="http://schemas.openxmlformats.org/officeDocument/2006/relationships/slide" Target="slides/slide75.xml"/><Relationship Id="rId95" Type="http://schemas.openxmlformats.org/officeDocument/2006/relationships/viewProps" Target="viewProps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slide" Target="slides/slide6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slide" Target="slides/slide65.xml"/><Relationship Id="rId85" Type="http://schemas.openxmlformats.org/officeDocument/2006/relationships/slide" Target="slides/slide70.xml"/><Relationship Id="rId9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91" Type="http://schemas.openxmlformats.org/officeDocument/2006/relationships/slide" Target="slides/slide76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image" Target="../media/image4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FA5C6-F4B3-42B0-92D2-19EE53A7C587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D1AE7-DE1D-4D17-AE75-E5C10D6E07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00855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3267" name="Rectangle 205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286459-CD39-4264-A71F-1CEEABC6A5AC}" type="slidenum">
              <a:rPr lang="en-US" altLang="en-US">
                <a:solidFill>
                  <a:prstClr val="black"/>
                </a:solidFill>
              </a:rPr>
              <a:pPr/>
              <a:t>36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sym typeface="Symbol" pitchFamily="18" charset="2"/>
              </a:rPr>
              <a:t>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D1AE7-DE1D-4D17-AE75-E5C10D6E07BF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38502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D1AE7-DE1D-4D17-AE75-E5C10D6E07BF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38502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1FCE3-3534-43A1-BBC7-8881537FAFD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1FCA1-BEAA-43F6-BBE8-2CE14BFA362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BC401-9D62-400F-A457-5A47456A55E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E3520-0DFC-4A46-ACF4-0E1490EBBB2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FEAD5-B0F1-42F5-B2FB-E88A64B1192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CC3D1-C954-40FA-B75B-B7DD07C1C95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E55D-BC3C-488D-B2AA-16090F7D0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E6BA-2DBD-4A0A-B67C-27D8E22A2C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7049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E55D-BC3C-488D-B2AA-16090F7D0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E6BA-2DBD-4A0A-B67C-27D8E22A2C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84702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E55D-BC3C-488D-B2AA-16090F7D0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E6BA-2DBD-4A0A-B67C-27D8E22A2C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923460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E55D-BC3C-488D-B2AA-16090F7D0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E6BA-2DBD-4A0A-B67C-27D8E22A2C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440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E55D-BC3C-488D-B2AA-16090F7D0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E6BA-2DBD-4A0A-B67C-27D8E22A2C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668745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E55D-BC3C-488D-B2AA-16090F7D0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E6BA-2DBD-4A0A-B67C-27D8E22A2C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906012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E55D-BC3C-488D-B2AA-16090F7D0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E6BA-2DBD-4A0A-B67C-27D8E22A2C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394999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E55D-BC3C-488D-B2AA-16090F7D0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E6BA-2DBD-4A0A-B67C-27D8E22A2C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658518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E55D-BC3C-488D-B2AA-16090F7D0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E6BA-2DBD-4A0A-B67C-27D8E22A2C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776344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E55D-BC3C-488D-B2AA-16090F7D0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E6BA-2DBD-4A0A-B67C-27D8E22A2C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743760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E55D-BC3C-488D-B2AA-16090F7D0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E6BA-2DBD-4A0A-B67C-27D8E22A2C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089731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93BBFA8-5500-4E17-AB98-34BB8E80240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9708684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30D8567-B352-45F1-ABD5-BFCFBC6E856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4560577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E55D-BC3C-488D-B2AA-16090F7D0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E6BA-2DBD-4A0A-B67C-27D8E22A2C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704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16764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392457D-4BAF-46B7-9A7C-8EFEB5B5E31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E55D-BC3C-488D-B2AA-16090F7D0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E6BA-2DBD-4A0A-B67C-27D8E22A2C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84702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E55D-BC3C-488D-B2AA-16090F7D0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E6BA-2DBD-4A0A-B67C-27D8E22A2C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923460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E55D-BC3C-488D-B2AA-16090F7D0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E6BA-2DBD-4A0A-B67C-27D8E22A2C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44023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E55D-BC3C-488D-B2AA-16090F7D0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E6BA-2DBD-4A0A-B67C-27D8E22A2C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668745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E55D-BC3C-488D-B2AA-16090F7D0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E6BA-2DBD-4A0A-B67C-27D8E22A2C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906012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E55D-BC3C-488D-B2AA-16090F7D0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E6BA-2DBD-4A0A-B67C-27D8E22A2C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39499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E55D-BC3C-488D-B2AA-16090F7D0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E6BA-2DBD-4A0A-B67C-27D8E22A2C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658518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E55D-BC3C-488D-B2AA-16090F7D0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E6BA-2DBD-4A0A-B67C-27D8E22A2C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776344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E55D-BC3C-488D-B2AA-16090F7D0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E6BA-2DBD-4A0A-B67C-27D8E22A2C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74376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E55D-BC3C-488D-B2AA-16090F7D0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E6BA-2DBD-4A0A-B67C-27D8E22A2C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0897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30D8567-B352-45F1-ABD5-BFCFBC6E856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4560577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93BBFA8-5500-4E17-AB98-34BB8E80240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9708684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30D8567-B352-45F1-ABD5-BFCFBC6E856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4560577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E55D-BC3C-488D-B2AA-16090F7D0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E6BA-2DBD-4A0A-B67C-27D8E22A2C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70494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E55D-BC3C-488D-B2AA-16090F7D0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E6BA-2DBD-4A0A-B67C-27D8E22A2C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84702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E55D-BC3C-488D-B2AA-16090F7D0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E6BA-2DBD-4A0A-B67C-27D8E22A2C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923460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E55D-BC3C-488D-B2AA-16090F7D0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E6BA-2DBD-4A0A-B67C-27D8E22A2C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44023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E55D-BC3C-488D-B2AA-16090F7D0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E6BA-2DBD-4A0A-B67C-27D8E22A2C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668745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E55D-BC3C-488D-B2AA-16090F7D0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E6BA-2DBD-4A0A-B67C-27D8E22A2C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906012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E55D-BC3C-488D-B2AA-16090F7D0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E6BA-2DBD-4A0A-B67C-27D8E22A2C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394999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E55D-BC3C-488D-B2AA-16090F7D0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E6BA-2DBD-4A0A-B67C-27D8E22A2C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6585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A8DAA-696E-40DA-8BB6-7A2BC589C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E55D-BC3C-488D-B2AA-16090F7D0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E6BA-2DBD-4A0A-B67C-27D8E22A2C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77634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E55D-BC3C-488D-B2AA-16090F7D0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E6BA-2DBD-4A0A-B67C-27D8E22A2C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743760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E55D-BC3C-488D-B2AA-16090F7D0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E6BA-2DBD-4A0A-B67C-27D8E22A2C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089731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93BBFA8-5500-4E17-AB98-34BB8E80240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9708684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30D8567-B352-45F1-ABD5-BFCFBC6E856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4560577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FE80F-6144-454C-95BF-1267DCB342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914400"/>
            <a:ext cx="82296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886200"/>
            <a:ext cx="82296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93BBFA8-5500-4E17-AB98-34BB8E80240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9708684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16764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392457D-4BAF-46B7-9A7C-8EFEB5B5E31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4247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A3FD2-C9E8-4448-9209-C635576BEC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836759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135801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041150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481950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177373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371625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142452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7187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312031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8421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F74B8-FB5D-41E4-AEA4-FA2ABA4DC8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914400"/>
            <a:ext cx="82296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886200"/>
            <a:ext cx="82296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51632187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93BBFA8-5500-4E17-AB98-34BB8E80240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5090093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16764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392457D-4BAF-46B7-9A7C-8EFEB5B5E31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3528658"/>
      </p:ext>
    </p:extLst>
  </p:cSld>
  <p:clrMapOvr>
    <a:masterClrMapping/>
  </p:clrMapOvr>
  <p:transition>
    <p:randomBar dir="vert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CDA50-C755-40C4-ABBB-28EC53825A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93BBFA8-5500-4E17-AB98-34BB8E80240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9708684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16764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392457D-4BAF-46B7-9A7C-8EFEB5B5E31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53A8E-A0C7-4C29-8101-09A41E21B3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11711-4537-49A3-BFB5-8CE455435B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EB49E-1574-43D5-AD81-3CF971BCA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CB317-92E8-4DA9-8BAB-982039DC99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2746F-FA35-4171-9503-48DB0E0BBA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076A3-91BA-476D-978B-1B62BF35D8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A8DAA-696E-40DA-8BB6-7A2BC589C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FE80F-6144-454C-95BF-1267DCB342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A3FD2-C9E8-4448-9209-C635576BEC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F74B8-FB5D-41E4-AEA4-FA2ABA4DC8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CDA50-C755-40C4-ABBB-28EC53825A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53A8E-A0C7-4C29-8101-09A41E21B3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11711-4537-49A3-BFB5-8CE455435B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EB49E-1574-43D5-AD81-3CF971BCA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CB317-92E8-4DA9-8BAB-982039DC99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2746F-FA35-4171-9503-48DB0E0BBA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076A3-91BA-476D-978B-1B62BF35D8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A8DAA-696E-40DA-8BB6-7A2BC589C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FE80F-6144-454C-95BF-1267DCB342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A3FD2-C9E8-4448-9209-C635576BEC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F74B8-FB5D-41E4-AEA4-FA2ABA4DC8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CDA50-C755-40C4-ABBB-28EC53825A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53A8E-A0C7-4C29-8101-09A41E21B3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11711-4537-49A3-BFB5-8CE455435B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EB49E-1574-43D5-AD81-3CF971BCA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CB317-92E8-4DA9-8BAB-982039DC99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2746F-FA35-4171-9503-48DB0E0BBA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076A3-91BA-476D-978B-1B62BF35D8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F9275-FB2D-471C-AD34-35FFDB1A1AB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7DC42-F702-4DF2-A96D-B12AB5D4E14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D7EF5-4E91-4EB7-A3AE-D3E12C69A4E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73A1-BBC7-4038-9C52-4D5ECC070BF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D3756-6E20-490E-83D3-FBA7EFD1CD1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0D96B-A257-4C1D-AF9C-A0F08F82907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1FCE3-3534-43A1-BBC7-8881537FAFD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1FCA1-BEAA-43F6-BBE8-2CE14BFA362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BC401-9D62-400F-A457-5A47456A55E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E3520-0DFC-4A46-ACF4-0E1490EBBB2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FEAD5-B0F1-42F5-B2FB-E88A64B1192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CC3D1-C954-40FA-B75B-B7DD07C1C95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A8DAA-696E-40DA-8BB6-7A2BC589C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FE80F-6144-454C-95BF-1267DCB342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A3FD2-C9E8-4448-9209-C635576BEC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F74B8-FB5D-41E4-AEA4-FA2ABA4DC8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CDA50-C755-40C4-ABBB-28EC53825A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53A8E-A0C7-4C29-8101-09A41E21B3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11711-4537-49A3-BFB5-8CE455435B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EB49E-1574-43D5-AD81-3CF971BCA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CB317-92E8-4DA9-8BAB-982039DC99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2746F-FA35-4171-9503-48DB0E0BBA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076A3-91BA-476D-978B-1B62BF35D8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F9275-FB2D-471C-AD34-35FFDB1A1AB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7DC42-F702-4DF2-A96D-B12AB5D4E14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D7EF5-4E91-4EB7-A3AE-D3E12C69A4E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73A1-BBC7-4038-9C52-4D5ECC070BF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D3756-6E20-490E-83D3-FBA7EFD1CD1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0D96B-A257-4C1D-AF9C-A0F08F82907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1FCE3-3534-43A1-BBC7-8881537FAFD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1FCA1-BEAA-43F6-BBE8-2CE14BFA362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BC401-9D62-400F-A457-5A47456A55E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E3520-0DFC-4A46-ACF4-0E1490EBBB2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FEAD5-B0F1-42F5-B2FB-E88A64B1192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CC3D1-C954-40FA-B75B-B7DD07C1C95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F9275-FB2D-471C-AD34-35FFDB1A1AB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7DC42-F702-4DF2-A96D-B12AB5D4E14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D7EF5-4E91-4EB7-A3AE-D3E12C69A4E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73A1-BBC7-4038-9C52-4D5ECC070BF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D3756-6E20-490E-83D3-FBA7EFD1CD1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0D96B-A257-4C1D-AF9C-A0F08F82907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1FCE3-3534-43A1-BBC7-8881537FAFD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1FCA1-BEAA-43F6-BBE8-2CE14BFA362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BC401-9D62-400F-A457-5A47456A55E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E3520-0DFC-4A46-ACF4-0E1490EBBB2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FEAD5-B0F1-42F5-B2FB-E88A64B1192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CC3D1-C954-40FA-B75B-B7DD07C1C95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F9275-FB2D-471C-AD34-35FFDB1A1AB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7DC42-F702-4DF2-A96D-B12AB5D4E14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D7EF5-4E91-4EB7-A3AE-D3E12C69A4E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73A1-BBC7-4038-9C52-4D5ECC070BF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D3756-6E20-490E-83D3-FBA7EFD1CD1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0D96B-A257-4C1D-AF9C-A0F08F82907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7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Relationship Id="rId14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4028" r:id="rId12"/>
    <p:sldLayoutId id="21474840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8E55D-BC3C-488D-B2AA-16090F7D0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4E6BA-2DBD-4A0A-B67C-27D8E22A2C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0075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8E55D-BC3C-488D-B2AA-16090F7D0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4E6BA-2DBD-4A0A-B67C-27D8E22A2C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0075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8E55D-BC3C-488D-B2AA-16090F7D0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4E6BA-2DBD-4A0A-B67C-27D8E22A2C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0075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  <p:sldLayoutId id="2147484041" r:id="rId12"/>
    <p:sldLayoutId id="2147484042" r:id="rId13"/>
    <p:sldLayoutId id="2147484043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001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  <p:sldLayoutId id="2147484056" r:id="rId12"/>
    <p:sldLayoutId id="2147484057" r:id="rId13"/>
    <p:sldLayoutId id="2147484058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  <p:sldLayoutId id="2147484071" r:id="rId12"/>
    <p:sldLayoutId id="214748407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DACA27-57B6-4417-9496-4304F707195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DACA27-57B6-4417-9496-4304F707195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DACA27-57B6-4417-9496-4304F707195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EC0AEC-C1B6-43E4-B4FF-977ABE05FA4B}" type="slidenum">
              <a:rPr lang="en-US">
                <a:solidFill>
                  <a:srgbClr val="000000">
                    <a:tint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51" name="TextBox 6"/>
          <p:cNvSpPr txBox="1">
            <a:spLocks noChangeArrowheads="1"/>
          </p:cNvSpPr>
          <p:nvPr userDrawn="1"/>
        </p:nvSpPr>
        <p:spPr bwMode="auto">
          <a:xfrm>
            <a:off x="0" y="0"/>
            <a:ext cx="2070100" cy="584200"/>
          </a:xfrm>
          <a:prstGeom prst="rect">
            <a:avLst/>
          </a:prstGeom>
          <a:solidFill>
            <a:srgbClr val="109769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CC"/>
                </a:solidFill>
              </a:rPr>
              <a:t>Example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DACA27-57B6-4417-9496-4304F707195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EC0AEC-C1B6-43E4-B4FF-977ABE05FA4B}" type="slidenum">
              <a:rPr lang="en-US">
                <a:solidFill>
                  <a:srgbClr val="000000">
                    <a:tint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51" name="TextBox 6"/>
          <p:cNvSpPr txBox="1">
            <a:spLocks noChangeArrowheads="1"/>
          </p:cNvSpPr>
          <p:nvPr userDrawn="1"/>
        </p:nvSpPr>
        <p:spPr bwMode="auto">
          <a:xfrm>
            <a:off x="0" y="0"/>
            <a:ext cx="2070100" cy="584200"/>
          </a:xfrm>
          <a:prstGeom prst="rect">
            <a:avLst/>
          </a:prstGeom>
          <a:solidFill>
            <a:srgbClr val="109769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CC"/>
                </a:solidFill>
              </a:rPr>
              <a:t>Example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EC0AEC-C1B6-43E4-B4FF-977ABE05FA4B}" type="slidenum">
              <a:rPr lang="en-US">
                <a:solidFill>
                  <a:srgbClr val="000000">
                    <a:tint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51" name="TextBox 6"/>
          <p:cNvSpPr txBox="1">
            <a:spLocks noChangeArrowheads="1"/>
          </p:cNvSpPr>
          <p:nvPr userDrawn="1"/>
        </p:nvSpPr>
        <p:spPr bwMode="auto">
          <a:xfrm>
            <a:off x="0" y="0"/>
            <a:ext cx="2070100" cy="584200"/>
          </a:xfrm>
          <a:prstGeom prst="rect">
            <a:avLst/>
          </a:prstGeom>
          <a:solidFill>
            <a:srgbClr val="109769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CC"/>
                </a:solidFill>
              </a:rPr>
              <a:t>Example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EC0AEC-C1B6-43E4-B4FF-977ABE05FA4B}" type="slidenum">
              <a:rPr lang="en-US">
                <a:solidFill>
                  <a:srgbClr val="000000">
                    <a:tint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51" name="TextBox 6"/>
          <p:cNvSpPr txBox="1">
            <a:spLocks noChangeArrowheads="1"/>
          </p:cNvSpPr>
          <p:nvPr userDrawn="1"/>
        </p:nvSpPr>
        <p:spPr bwMode="auto">
          <a:xfrm>
            <a:off x="0" y="0"/>
            <a:ext cx="2070100" cy="584200"/>
          </a:xfrm>
          <a:prstGeom prst="rect">
            <a:avLst/>
          </a:prstGeom>
          <a:solidFill>
            <a:srgbClr val="109769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CC"/>
                </a:solidFill>
              </a:rPr>
              <a:t>Example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Laws_of_thermodynamic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4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521" y="1601513"/>
            <a:ext cx="714375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00200" y="0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Laws of Thermodynamics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8542" y="953561"/>
            <a:ext cx="7391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hlinkClick r:id="rId3"/>
              </a:rPr>
              <a:t>http://en.wikipedia.org/wiki/Laws_of_thermodynamics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520849" y="2991536"/>
            <a:ext cx="1452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Chapter 6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7070526" y="2830334"/>
            <a:ext cx="466162" cy="79069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>
            <a:off x="7068494" y="3732542"/>
            <a:ext cx="466162" cy="1763002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26944" y="4387520"/>
            <a:ext cx="1617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Chapter 17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7471" y="5769864"/>
            <a:ext cx="717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Fourth law of thermodynamics: Emergent complexity?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u="sng" dirty="0" smtClean="0">
                <a:latin typeface="+mj-lt"/>
                <a:ea typeface="+mj-ea"/>
                <a:cs typeface="+mj-cs"/>
              </a:rPr>
              <a:t>Spontaneity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223858" y="913957"/>
            <a:ext cx="66911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7030A0"/>
                </a:solidFill>
                <a:latin typeface="Calibri" pitchFamily="34" charset="0"/>
              </a:rPr>
              <a:t>Does something happen?</a:t>
            </a: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457200" y="1386841"/>
            <a:ext cx="8229600" cy="2585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Spontaneity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the tendency for a process to advance to equilibrium without external influence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Something that happens naturally is spontaneous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Any process will be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spontaneous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one direction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reverse is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nonspontaneous</a:t>
            </a:r>
            <a:endParaRPr kumimoji="0" lang="en-US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 work needs to be done, it is not spontaneous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802640" y="4302761"/>
            <a:ext cx="8229600" cy="1701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Spontaneous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process that </a:t>
            </a:r>
            <a:r>
              <a:rPr kumimoji="0" lang="en-US" alt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does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occur under a specific set of conditions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Nonspontaneous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process that </a:t>
            </a:r>
            <a:r>
              <a:rPr kumimoji="0" lang="en-US" alt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does not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occur under a specific set of conditions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 smtClean="0"/>
              <a:t>Spontaneity</a:t>
            </a:r>
            <a:endParaRPr lang="en-US" sz="4000" u="sng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3583016" y="4964315"/>
            <a:ext cx="5144424" cy="120372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/>
          <a:lstStyle/>
          <a:p>
            <a:pPr marL="111125" marR="0" lvl="1" indent="31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Processes that are 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spontaneous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one direction are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nonspontaneous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the reverse direction.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207802" y="1201885"/>
            <a:ext cx="5821897" cy="343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3363" indent="-233363" fontAlgn="base">
              <a:spcBef>
                <a:spcPts val="60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A waterfall runs downhill</a:t>
            </a:r>
          </a:p>
          <a:p>
            <a:pPr marL="233363" indent="-233363" fontAlgn="base">
              <a:spcBef>
                <a:spcPts val="60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A lump of sugar dissolves in a cup of coffee</a:t>
            </a:r>
          </a:p>
          <a:p>
            <a:pPr marL="233363" indent="-233363" fontAlgn="base">
              <a:spcBef>
                <a:spcPts val="60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Smell diffusing in a room</a:t>
            </a:r>
          </a:p>
          <a:p>
            <a:pPr marL="233363" indent="-233363" fontAlgn="base">
              <a:spcBef>
                <a:spcPts val="60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Heat flows from a hotter object to a colder object</a:t>
            </a:r>
          </a:p>
          <a:p>
            <a:pPr marL="233363" indent="-233363" fontAlgn="base">
              <a:spcBef>
                <a:spcPts val="60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Iron exposed to oxygen and water forms rust</a:t>
            </a:r>
          </a:p>
          <a:p>
            <a:pPr marL="233363" indent="-233363" fontAlgn="base">
              <a:spcBef>
                <a:spcPts val="60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A ball rolling down hill</a:t>
            </a:r>
          </a:p>
        </p:txBody>
      </p:sp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984" y="1465580"/>
            <a:ext cx="2807335" cy="430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706756" y="2202179"/>
            <a:ext cx="1652588" cy="787400"/>
            <a:chOff x="1872" y="2841"/>
            <a:chExt cx="1041" cy="496"/>
          </a:xfrm>
        </p:grpSpPr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1872" y="2841"/>
              <a:ext cx="104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FF0000"/>
                  </a:solidFill>
                  <a:latin typeface="Arial" charset="0"/>
                </a:rPr>
                <a:t>spontaneous</a:t>
              </a:r>
            </a:p>
          </p:txBody>
        </p:sp>
        <p:sp>
          <p:nvSpPr>
            <p:cNvPr id="13" name="Line 6"/>
            <p:cNvSpPr>
              <a:spLocks noChangeShapeType="1"/>
            </p:cNvSpPr>
            <p:nvPr/>
          </p:nvSpPr>
          <p:spPr bwMode="auto">
            <a:xfrm>
              <a:off x="2438" y="3068"/>
              <a:ext cx="106" cy="26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4" name="Group 8"/>
          <p:cNvGrpSpPr>
            <a:grpSpLocks/>
          </p:cNvGrpSpPr>
          <p:nvPr/>
        </p:nvGrpSpPr>
        <p:grpSpPr bwMode="auto">
          <a:xfrm>
            <a:off x="223523" y="4920621"/>
            <a:ext cx="2081213" cy="984251"/>
            <a:chOff x="1893" y="3491"/>
            <a:chExt cx="1311" cy="620"/>
          </a:xfrm>
        </p:grpSpPr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1893" y="3859"/>
              <a:ext cx="131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err="1" smtClean="0">
                  <a:solidFill>
                    <a:srgbClr val="0000FF"/>
                  </a:solidFill>
                  <a:latin typeface="Arial" charset="0"/>
                </a:rPr>
                <a:t>nonspontaneous</a:t>
              </a:r>
              <a:endParaRPr lang="en-US" sz="2000" dirty="0" smtClean="0">
                <a:solidFill>
                  <a:srgbClr val="0000FF"/>
                </a:solidFill>
                <a:latin typeface="Arial" charset="0"/>
              </a:endParaRPr>
            </a:p>
          </p:txBody>
        </p:sp>
        <p:sp>
          <p:nvSpPr>
            <p:cNvPr id="16" name="Line 10"/>
            <p:cNvSpPr>
              <a:spLocks noChangeShapeType="1"/>
            </p:cNvSpPr>
            <p:nvPr/>
          </p:nvSpPr>
          <p:spPr bwMode="auto">
            <a:xfrm flipV="1">
              <a:off x="2456" y="3491"/>
              <a:ext cx="81" cy="39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605213" y="1117600"/>
            <a:ext cx="19319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Arial" charset="0"/>
              </a:rPr>
              <a:t>spontaneous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364548" y="3987800"/>
            <a:ext cx="2441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0000FF"/>
                </a:solidFill>
                <a:latin typeface="Arial" charset="0"/>
              </a:rPr>
              <a:t>nonspontaneous</a:t>
            </a:r>
            <a:endParaRPr lang="en-US" sz="2400" dirty="0" smtClean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4597718"/>
            <a:ext cx="8915400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Spontaneity</a:t>
            </a:r>
            <a:endParaRPr kumimoji="0" lang="en-US" sz="4000" b="0" i="0" u="sng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3962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85" y="1605598"/>
            <a:ext cx="9020175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19_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083"/>
          <a:stretch>
            <a:fillRect/>
          </a:stretch>
        </p:blipFill>
        <p:spPr>
          <a:xfrm>
            <a:off x="321709" y="1103975"/>
            <a:ext cx="2606519" cy="4998720"/>
          </a:xfrm>
          <a:prstGeom prst="rect">
            <a:avLst/>
          </a:prstGeom>
        </p:spPr>
      </p:pic>
      <p:pic>
        <p:nvPicPr>
          <p:cNvPr id="5" name="Picture 5" descr="19_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289"/>
          <a:stretch>
            <a:fillRect/>
          </a:stretch>
        </p:blipFill>
        <p:spPr>
          <a:xfrm>
            <a:off x="3777933" y="1085215"/>
            <a:ext cx="4451667" cy="1864585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118485" y="3246120"/>
            <a:ext cx="5974715" cy="3195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Processes that are 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spontaneous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at one temperature may be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nonspontaneous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at other temperatures.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Above 0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18" charset="2"/>
              </a:rPr>
              <a:t>C it is spontaneous for ice to melt.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18" charset="2"/>
              </a:rPr>
              <a:t>Below 0C the reverse process is spontaneous.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Spontaneity</a:t>
            </a:r>
            <a:endParaRPr kumimoji="0" lang="en-US" sz="4000" b="0" i="0" u="sng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23520" y="1010920"/>
            <a:ext cx="8686800" cy="584707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altLang="en-US" sz="2400" dirty="0"/>
              <a:t>The speed of a reaction is </a:t>
            </a:r>
            <a:r>
              <a:rPr lang="en-US" altLang="en-US" sz="2400" i="1" u="sng" dirty="0"/>
              <a:t>not</a:t>
            </a:r>
            <a:r>
              <a:rPr lang="en-US" altLang="en-US" sz="2400" dirty="0"/>
              <a:t> an indicator of its spontaneity</a:t>
            </a:r>
            <a:r>
              <a:rPr lang="en-US" altLang="en-US" sz="2400" dirty="0" smtClean="0"/>
              <a:t>.</a:t>
            </a:r>
          </a:p>
          <a:p>
            <a:pPr>
              <a:spcBef>
                <a:spcPts val="1200"/>
              </a:spcBef>
            </a:pPr>
            <a:r>
              <a:rPr lang="en-US" altLang="en-US" sz="2400" dirty="0" smtClean="0"/>
              <a:t>Spontaneity is determined by the relative positions of the initial and final states (thermodynamic state functions)</a:t>
            </a:r>
          </a:p>
          <a:p>
            <a:pPr>
              <a:spcBef>
                <a:spcPts val="1200"/>
              </a:spcBef>
            </a:pPr>
            <a:r>
              <a:rPr lang="en-US" altLang="en-US" sz="2400" dirty="0" smtClean="0"/>
              <a:t>Additionally spontaneity does </a:t>
            </a:r>
            <a:r>
              <a:rPr lang="en-US" altLang="en-US" sz="2400" i="1" u="sng" dirty="0" smtClean="0"/>
              <a:t>not</a:t>
            </a:r>
            <a:r>
              <a:rPr lang="en-US" altLang="en-US" sz="2400" dirty="0" smtClean="0"/>
              <a:t> tell you how fast a reaction is.</a:t>
            </a:r>
          </a:p>
          <a:p>
            <a:pPr>
              <a:spcBef>
                <a:spcPts val="1200"/>
              </a:spcBef>
            </a:pPr>
            <a:endParaRPr lang="en-US" altLang="en-US" sz="2400" dirty="0" smtClean="0"/>
          </a:p>
          <a:p>
            <a:pPr>
              <a:spcBef>
                <a:spcPts val="1200"/>
              </a:spcBef>
            </a:pPr>
            <a:endParaRPr lang="en-US" altLang="en-US" sz="2400" dirty="0" smtClean="0"/>
          </a:p>
          <a:p>
            <a:pPr>
              <a:spcBef>
                <a:spcPts val="1200"/>
              </a:spcBef>
            </a:pPr>
            <a:endParaRPr lang="en-US" altLang="en-US" sz="2400" dirty="0" smtClean="0"/>
          </a:p>
          <a:p>
            <a:pPr>
              <a:spcBef>
                <a:spcPts val="1200"/>
              </a:spcBef>
            </a:pPr>
            <a:endParaRPr lang="en-US" altLang="en-US" sz="2400" dirty="0" smtClean="0"/>
          </a:p>
          <a:p>
            <a:pPr>
              <a:spcBef>
                <a:spcPts val="1200"/>
              </a:spcBef>
            </a:pPr>
            <a:endParaRPr lang="en-US" altLang="en-US" sz="2400" dirty="0"/>
          </a:p>
          <a:p>
            <a:pPr>
              <a:spcBef>
                <a:spcPts val="1200"/>
              </a:spcBef>
            </a:pPr>
            <a:r>
              <a:rPr lang="en-US" altLang="en-US" sz="2400" dirty="0" smtClean="0"/>
              <a:t>Speed </a:t>
            </a:r>
            <a:r>
              <a:rPr lang="en-US" altLang="en-US" sz="2400" dirty="0"/>
              <a:t>is determined by the pathway (kinetics</a:t>
            </a:r>
            <a:r>
              <a:rPr lang="en-US" altLang="en-US" sz="2400" dirty="0" smtClean="0"/>
              <a:t>)</a:t>
            </a:r>
            <a:endParaRPr lang="en-US" altLang="en-US" sz="2400" dirty="0"/>
          </a:p>
          <a:p>
            <a:pPr>
              <a:spcBef>
                <a:spcPts val="1200"/>
              </a:spcBef>
            </a:pPr>
            <a:r>
              <a:rPr lang="en-US" altLang="en-US" sz="2400" dirty="0"/>
              <a:t>Two independent </a:t>
            </a:r>
            <a:r>
              <a:rPr lang="en-US" altLang="en-US" sz="2400" dirty="0" smtClean="0"/>
              <a:t>regimes (thermodynamics </a:t>
            </a:r>
            <a:r>
              <a:rPr lang="en-US" altLang="en-US" sz="2400" dirty="0" err="1" smtClean="0"/>
              <a:t>vs</a:t>
            </a:r>
            <a:r>
              <a:rPr lang="en-US" altLang="en-US" sz="2400" dirty="0" smtClean="0"/>
              <a:t> kinetics)</a:t>
            </a:r>
            <a:endParaRPr lang="en-US" altLang="en-US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Spontaneity and Speed</a:t>
            </a:r>
            <a:endParaRPr kumimoji="0" lang="en-US" sz="4000" b="0" i="0" u="sng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395266" name="Picture 2" descr="animated gif iron rusting Eisen Rost Zeitraffer time lapse rust Reaction Reak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1405" y="3335834"/>
            <a:ext cx="3020695" cy="169763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616960" y="2926080"/>
            <a:ext cx="3312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7030A0"/>
                </a:solidFill>
              </a:rPr>
              <a:t>Slow spontaneous process</a:t>
            </a:r>
            <a:endParaRPr lang="en-US" sz="2000" dirty="0">
              <a:solidFill>
                <a:srgbClr val="7030A0"/>
              </a:solidFill>
            </a:endParaRPr>
          </a:p>
        </p:txBody>
      </p:sp>
      <p:pic>
        <p:nvPicPr>
          <p:cNvPr id="395268" name="Picture 4" descr="water animated GIF 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752" y="3337388"/>
            <a:ext cx="3012486" cy="169452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-36195" y="2915920"/>
            <a:ext cx="3312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7030A0"/>
                </a:solidFill>
              </a:rPr>
              <a:t>Fast spontaneous process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20840" y="2926080"/>
            <a:ext cx="2423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7030A0"/>
                </a:solidFill>
              </a:rPr>
              <a:t>Very slow spontaneous process</a:t>
            </a:r>
            <a:endParaRPr lang="en-US" sz="2000" dirty="0">
              <a:solidFill>
                <a:srgbClr val="7030A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721475" y="3644900"/>
            <a:ext cx="2146289" cy="1547813"/>
            <a:chOff x="6721475" y="3644900"/>
            <a:chExt cx="2146289" cy="1547813"/>
          </a:xfrm>
        </p:grpSpPr>
        <p:pic>
          <p:nvPicPr>
            <p:cNvPr id="911362" name="Picture 2" descr="http://cdn2.hubspot.net/hub/323238/file-2447586006-jpg/cuts-explained-53fa3caf-bb89-4107-85ab-ce9747a7ef58-8-442x300_%281%29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21475" y="3644900"/>
              <a:ext cx="1304925" cy="885696"/>
            </a:xfrm>
            <a:prstGeom prst="rect">
              <a:avLst/>
            </a:prstGeom>
            <a:noFill/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7645400" y="4267200"/>
              <a:ext cx="495300" cy="3683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11364" name="Picture 4" descr="http://images.clipartpanda.com/black-pencil-vector-KTnez4BEc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889876" y="4216400"/>
              <a:ext cx="977888" cy="976313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="" xmlns:p14="http://schemas.microsoft.com/office/powerpoint/2010/main" val="418197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6720" y="2641136"/>
            <a:ext cx="828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kern="0" dirty="0" smtClean="0">
                <a:solidFill>
                  <a:srgbClr val="7030A0"/>
                </a:solidFill>
                <a:latin typeface="Calibri" pitchFamily="34" charset="0"/>
                <a:ea typeface="ＭＳ Ｐゴシック"/>
              </a:rPr>
              <a:t>Often spontaneous processes are exothermic, but not always….</a:t>
            </a:r>
            <a:endParaRPr lang="en-US" altLang="en-US" sz="2400" kern="0" dirty="0">
              <a:solidFill>
                <a:srgbClr val="7030A0"/>
              </a:solidFill>
              <a:latin typeface="Calibri" pitchFamily="34" charset="0"/>
              <a:ea typeface="ＭＳ Ｐゴシック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24560" y="323"/>
            <a:ext cx="7284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Spontaneity and </a:t>
            </a:r>
            <a:r>
              <a:rPr kumimoji="0" lang="en-US" sz="4000" b="0" i="0" u="sng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Exo</a:t>
            </a:r>
            <a:r>
              <a:rPr kumimoji="0" lang="en-US" sz="40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/</a:t>
            </a:r>
            <a:r>
              <a:rPr kumimoji="0" lang="en-US" sz="4000" b="0" i="0" u="sng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Endothermicity</a:t>
            </a:r>
            <a:endParaRPr kumimoji="0" lang="en-US" sz="4000" b="0" i="0" u="sng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048558"/>
            <a:ext cx="8229600" cy="1701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Spontaneous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process that </a:t>
            </a:r>
            <a:r>
              <a:rPr kumimoji="0" lang="en-US" alt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does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occur under a specific set of conditions.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Nonspontaneous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process that </a:t>
            </a:r>
            <a:r>
              <a:rPr kumimoji="0" lang="en-US" alt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does not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occur under a specific set of conditions.</a:t>
            </a:r>
          </a:p>
        </p:txBody>
      </p:sp>
      <p:grpSp>
        <p:nvGrpSpPr>
          <p:cNvPr id="10" name="Group 14"/>
          <p:cNvGrpSpPr>
            <a:grpSpLocks/>
          </p:cNvGrpSpPr>
          <p:nvPr/>
        </p:nvGrpSpPr>
        <p:grpSpPr bwMode="auto">
          <a:xfrm>
            <a:off x="306242" y="4249794"/>
            <a:ext cx="7227893" cy="400050"/>
            <a:chOff x="288" y="2064"/>
            <a:chExt cx="4553" cy="252"/>
          </a:xfrm>
        </p:grpSpPr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288" y="2064"/>
              <a:ext cx="455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H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</a:rPr>
                <a:t>+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+ OH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</a:rPr>
                <a:t>-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        H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O 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 smtClean="0">
                  <a:solidFill>
                    <a:srgbClr val="000000"/>
                  </a:solidFill>
                  <a:latin typeface="Arial" charset="0"/>
                </a:rPr>
                <a:t>l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                    </a:t>
              </a:r>
              <a:r>
                <a:rPr lang="en-US" sz="2000" dirty="0" smtClean="0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r>
                <a:rPr lang="en-US" sz="2000" i="1" dirty="0" smtClean="0">
                  <a:solidFill>
                    <a:srgbClr val="000000"/>
                  </a:solidFill>
                  <a:latin typeface="Arial" charset="0"/>
                </a:rPr>
                <a:t>H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</a:rPr>
                <a:t>0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= -56.2 kJ/mol </a:t>
              </a:r>
              <a:endParaRPr lang="en-US" dirty="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1622" y="2192"/>
              <a:ext cx="32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3" name="Group 18"/>
          <p:cNvGrpSpPr>
            <a:grpSpLocks/>
          </p:cNvGrpSpPr>
          <p:nvPr/>
        </p:nvGrpSpPr>
        <p:grpSpPr bwMode="auto">
          <a:xfrm>
            <a:off x="306242" y="5034017"/>
            <a:ext cx="7252664" cy="400594"/>
            <a:chOff x="288" y="2544"/>
            <a:chExt cx="4522" cy="276"/>
          </a:xfrm>
        </p:grpSpPr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288" y="2544"/>
              <a:ext cx="4522" cy="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H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O 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 smtClean="0">
                  <a:solidFill>
                    <a:srgbClr val="000000"/>
                  </a:solidFill>
                  <a:latin typeface="Arial" charset="0"/>
                </a:rPr>
                <a:t>s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        H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O 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 smtClean="0">
                  <a:solidFill>
                    <a:srgbClr val="000000"/>
                  </a:solidFill>
                  <a:latin typeface="Arial" charset="0"/>
                </a:rPr>
                <a:t>l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                                     </a:t>
              </a:r>
              <a:r>
                <a:rPr lang="en-US" sz="2000" dirty="0" smtClean="0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r>
                <a:rPr lang="en-US" sz="2000" i="1" dirty="0" smtClean="0">
                  <a:solidFill>
                    <a:srgbClr val="000000"/>
                  </a:solidFill>
                  <a:latin typeface="Arial" charset="0"/>
                </a:rPr>
                <a:t>H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</a:rPr>
                <a:t>0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= 6.01 kJ/mol</a:t>
              </a:r>
              <a:endParaRPr lang="en-US" dirty="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>
              <a:off x="887" y="2684"/>
              <a:ext cx="32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6" name="Group 23"/>
          <p:cNvGrpSpPr>
            <a:grpSpLocks/>
          </p:cNvGrpSpPr>
          <p:nvPr/>
        </p:nvGrpSpPr>
        <p:grpSpPr bwMode="auto">
          <a:xfrm>
            <a:off x="306242" y="5859519"/>
            <a:ext cx="6989767" cy="485775"/>
            <a:chOff x="288" y="3114"/>
            <a:chExt cx="4403" cy="306"/>
          </a:xfrm>
        </p:grpSpPr>
        <p:sp>
          <p:nvSpPr>
            <p:cNvPr id="17" name="Text Box 20"/>
            <p:cNvSpPr txBox="1">
              <a:spLocks noChangeArrowheads="1"/>
            </p:cNvSpPr>
            <p:nvPr/>
          </p:nvSpPr>
          <p:spPr bwMode="auto">
            <a:xfrm>
              <a:off x="288" y="3168"/>
              <a:ext cx="440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NH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Arial" charset="0"/>
                </a:rPr>
                <a:t>4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NO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Arial" charset="0"/>
                </a:rPr>
                <a:t>3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 smtClean="0">
                  <a:solidFill>
                    <a:srgbClr val="000000"/>
                  </a:solidFill>
                  <a:latin typeface="Arial" charset="0"/>
                </a:rPr>
                <a:t>s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         NH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Arial" charset="0"/>
                </a:rPr>
                <a:t>4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</a:rPr>
                <a:t>+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+ NO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Arial" charset="0"/>
                </a:rPr>
                <a:t>3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</a:rPr>
                <a:t>-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       </a:t>
              </a:r>
              <a:r>
                <a:rPr lang="en-US" sz="2000" dirty="0" smtClean="0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r>
                <a:rPr lang="en-US" sz="2000" i="1" dirty="0" smtClean="0">
                  <a:solidFill>
                    <a:srgbClr val="000000"/>
                  </a:solidFill>
                  <a:latin typeface="Arial" charset="0"/>
                </a:rPr>
                <a:t>H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</a:rPr>
                <a:t>0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= 25 kJ/mol</a:t>
              </a:r>
              <a:endParaRPr lang="en-US" dirty="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1218" y="3303"/>
              <a:ext cx="31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" name="Text Box 22"/>
            <p:cNvSpPr txBox="1">
              <a:spLocks noChangeArrowheads="1"/>
            </p:cNvSpPr>
            <p:nvPr/>
          </p:nvSpPr>
          <p:spPr bwMode="auto">
            <a:xfrm>
              <a:off x="1174" y="3114"/>
              <a:ext cx="35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Arial" charset="0"/>
                </a:rPr>
                <a:t>H</a:t>
              </a:r>
              <a:r>
                <a:rPr lang="en-US" sz="1600" baseline="-25000" dirty="0" smtClean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1600" dirty="0" smtClean="0">
                  <a:solidFill>
                    <a:srgbClr val="000000"/>
                  </a:solidFill>
                  <a:latin typeface="Arial" charset="0"/>
                </a:rPr>
                <a:t>O</a:t>
              </a:r>
            </a:p>
          </p:txBody>
        </p:sp>
      </p:grpSp>
      <p:grpSp>
        <p:nvGrpSpPr>
          <p:cNvPr id="20" name="Group 9"/>
          <p:cNvGrpSpPr>
            <a:grpSpLocks/>
          </p:cNvGrpSpPr>
          <p:nvPr/>
        </p:nvGrpSpPr>
        <p:grpSpPr bwMode="auto">
          <a:xfrm>
            <a:off x="322117" y="3470331"/>
            <a:ext cx="7496177" cy="400050"/>
            <a:chOff x="278" y="1606"/>
            <a:chExt cx="4722" cy="252"/>
          </a:xfrm>
        </p:grpSpPr>
        <p:sp>
          <p:nvSpPr>
            <p:cNvPr id="21" name="Text Box 4"/>
            <p:cNvSpPr txBox="1">
              <a:spLocks noChangeArrowheads="1"/>
            </p:cNvSpPr>
            <p:nvPr/>
          </p:nvSpPr>
          <p:spPr bwMode="auto">
            <a:xfrm>
              <a:off x="278" y="1606"/>
              <a:ext cx="472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CH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Arial" charset="0"/>
                </a:rPr>
                <a:t>4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 smtClean="0">
                  <a:solidFill>
                    <a:srgbClr val="000000"/>
                  </a:solidFill>
                  <a:latin typeface="Arial" charset="0"/>
                </a:rPr>
                <a:t>g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+ 2O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 smtClean="0">
                  <a:solidFill>
                    <a:srgbClr val="000000"/>
                  </a:solidFill>
                  <a:latin typeface="Arial" charset="0"/>
                </a:rPr>
                <a:t>g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        CO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 smtClean="0">
                  <a:solidFill>
                    <a:srgbClr val="000000"/>
                  </a:solidFill>
                  <a:latin typeface="Arial" charset="0"/>
                </a:rPr>
                <a:t>g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+ 2H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O 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 smtClean="0">
                  <a:solidFill>
                    <a:srgbClr val="000000"/>
                  </a:solidFill>
                  <a:latin typeface="Arial" charset="0"/>
                </a:rPr>
                <a:t>l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   </a:t>
              </a:r>
              <a:r>
                <a:rPr lang="en-US" sz="2000" dirty="0" smtClean="0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r>
                <a:rPr lang="en-US" sz="2000" i="1" dirty="0" smtClean="0">
                  <a:solidFill>
                    <a:srgbClr val="000000"/>
                  </a:solidFill>
                  <a:latin typeface="Arial" charset="0"/>
                </a:rPr>
                <a:t>H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</a:rPr>
                <a:t>0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= -890.4 kJ/mol</a:t>
              </a:r>
              <a:endParaRPr lang="en-US" dirty="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" name="Line 8"/>
            <p:cNvSpPr>
              <a:spLocks noChangeShapeType="1"/>
            </p:cNvSpPr>
            <p:nvPr/>
          </p:nvSpPr>
          <p:spPr bwMode="auto">
            <a:xfrm>
              <a:off x="1566" y="1741"/>
              <a:ext cx="3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23" name="Group 35"/>
          <p:cNvGrpSpPr>
            <a:grpSpLocks/>
          </p:cNvGrpSpPr>
          <p:nvPr/>
        </p:nvGrpSpPr>
        <p:grpSpPr bwMode="auto">
          <a:xfrm>
            <a:off x="5798675" y="3435408"/>
            <a:ext cx="1716088" cy="1285875"/>
            <a:chOff x="4141" y="1610"/>
            <a:chExt cx="1081" cy="810"/>
          </a:xfrm>
        </p:grpSpPr>
        <p:sp>
          <p:nvSpPr>
            <p:cNvPr id="24" name="Oval 25"/>
            <p:cNvSpPr>
              <a:spLocks noChangeArrowheads="1"/>
            </p:cNvSpPr>
            <p:nvPr/>
          </p:nvSpPr>
          <p:spPr bwMode="auto">
            <a:xfrm>
              <a:off x="4147" y="1610"/>
              <a:ext cx="1075" cy="30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5" name="Oval 26"/>
            <p:cNvSpPr>
              <a:spLocks noChangeArrowheads="1"/>
            </p:cNvSpPr>
            <p:nvPr/>
          </p:nvSpPr>
          <p:spPr bwMode="auto">
            <a:xfrm>
              <a:off x="4141" y="2074"/>
              <a:ext cx="1069" cy="34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5735494" y="5002274"/>
            <a:ext cx="1617663" cy="1373189"/>
            <a:chOff x="3922" y="2597"/>
            <a:chExt cx="1019" cy="865"/>
          </a:xfrm>
        </p:grpSpPr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3955" y="2597"/>
              <a:ext cx="986" cy="29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3922" y="3155"/>
              <a:ext cx="898" cy="30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7397967" y="3827364"/>
            <a:ext cx="1604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kern="0" dirty="0" smtClean="0">
                <a:solidFill>
                  <a:srgbClr val="7030A0"/>
                </a:solidFill>
                <a:latin typeface="Calibri" pitchFamily="34" charset="0"/>
                <a:ea typeface="ＭＳ Ｐゴシック"/>
              </a:rPr>
              <a:t>exothermic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16952" y="5476054"/>
            <a:ext cx="17956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kern="0" dirty="0" smtClean="0">
                <a:solidFill>
                  <a:srgbClr val="7030A0"/>
                </a:solidFill>
                <a:latin typeface="Calibri" pitchFamily="34" charset="0"/>
                <a:ea typeface="ＭＳ Ｐゴシック"/>
              </a:rPr>
              <a:t>endothermic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501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234018" y="995237"/>
            <a:ext cx="669114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7030A0"/>
                </a:solidFill>
                <a:latin typeface="Calibri" pitchFamily="34" charset="0"/>
              </a:rPr>
              <a:t>If we mix reactants and products together will the reaction occur?</a:t>
            </a:r>
          </a:p>
        </p:txBody>
      </p:sp>
      <p:sp>
        <p:nvSpPr>
          <p:cNvPr id="5" name="Rectangle 4"/>
          <p:cNvSpPr/>
          <p:nvPr/>
        </p:nvSpPr>
        <p:spPr>
          <a:xfrm>
            <a:off x="433940" y="4737992"/>
            <a:ext cx="82630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 eaLnBrk="0" hangingPunct="0">
              <a:spcAft>
                <a:spcPts val="1200"/>
              </a:spcAft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Not enough information. We need to know the change </a:t>
            </a:r>
            <a:r>
              <a:rPr lang="en-US" sz="2400" b="1" u="sng" dirty="0" smtClean="0">
                <a:solidFill>
                  <a:prstClr val="black"/>
                </a:solidFill>
              </a:rPr>
              <a:t>enthalpy</a:t>
            </a:r>
            <a:r>
              <a:rPr lang="en-US" sz="2400" dirty="0" smtClean="0">
                <a:solidFill>
                  <a:prstClr val="black"/>
                </a:solidFill>
              </a:rPr>
              <a:t> and in </a:t>
            </a:r>
            <a:r>
              <a:rPr lang="en-US" sz="2400" b="1" u="sng" dirty="0" smtClean="0">
                <a:solidFill>
                  <a:prstClr val="black"/>
                </a:solidFill>
              </a:rPr>
              <a:t>entropy</a:t>
            </a:r>
            <a:r>
              <a:rPr lang="en-US" sz="2400" dirty="0" smtClean="0">
                <a:solidFill>
                  <a:prstClr val="black"/>
                </a:solidFill>
              </a:rPr>
              <a:t> to predict if a reaction will </a:t>
            </a:r>
            <a:r>
              <a:rPr lang="en-US" sz="2400" u="sng" dirty="0" smtClean="0">
                <a:solidFill>
                  <a:prstClr val="black"/>
                </a:solidFill>
              </a:rPr>
              <a:t>spontaneously</a:t>
            </a:r>
            <a:r>
              <a:rPr lang="en-US" sz="2400" dirty="0" smtClean="0">
                <a:solidFill>
                  <a:prstClr val="black"/>
                </a:solidFill>
              </a:rPr>
              <a:t> occur.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24560" y="323"/>
            <a:ext cx="7284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Spontaneity</a:t>
            </a:r>
            <a:endParaRPr kumimoji="0" lang="en-US" sz="4000" b="0" i="0" u="sng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805010" y="2777275"/>
            <a:ext cx="7227893" cy="400050"/>
            <a:chOff x="288" y="2064"/>
            <a:chExt cx="4553" cy="252"/>
          </a:xfrm>
        </p:grpSpPr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288" y="2064"/>
              <a:ext cx="455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H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</a:rPr>
                <a:t>+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+ OH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</a:rPr>
                <a:t>-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        H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O 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 smtClean="0">
                  <a:solidFill>
                    <a:srgbClr val="000000"/>
                  </a:solidFill>
                  <a:latin typeface="Arial" charset="0"/>
                </a:rPr>
                <a:t>l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                    </a:t>
              </a:r>
              <a:r>
                <a:rPr lang="en-US" sz="2000" dirty="0" smtClean="0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r>
                <a:rPr lang="en-US" sz="2000" i="1" dirty="0" smtClean="0">
                  <a:solidFill>
                    <a:srgbClr val="000000"/>
                  </a:solidFill>
                  <a:latin typeface="Arial" charset="0"/>
                </a:rPr>
                <a:t>H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</a:rPr>
                <a:t>0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= -56.2 kJ/mol </a:t>
              </a:r>
              <a:endParaRPr lang="en-US" dirty="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" name="Line 12"/>
            <p:cNvSpPr>
              <a:spLocks noChangeShapeType="1"/>
            </p:cNvSpPr>
            <p:nvPr/>
          </p:nvSpPr>
          <p:spPr bwMode="auto">
            <a:xfrm>
              <a:off x="1622" y="2192"/>
              <a:ext cx="32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0" name="Group 18"/>
          <p:cNvGrpSpPr>
            <a:grpSpLocks/>
          </p:cNvGrpSpPr>
          <p:nvPr/>
        </p:nvGrpSpPr>
        <p:grpSpPr bwMode="auto">
          <a:xfrm>
            <a:off x="805010" y="3343287"/>
            <a:ext cx="7252664" cy="400594"/>
            <a:chOff x="288" y="2544"/>
            <a:chExt cx="4522" cy="276"/>
          </a:xfrm>
        </p:grpSpPr>
        <p:sp>
          <p:nvSpPr>
            <p:cNvPr id="11" name="Text Box 16"/>
            <p:cNvSpPr txBox="1">
              <a:spLocks noChangeArrowheads="1"/>
            </p:cNvSpPr>
            <p:nvPr/>
          </p:nvSpPr>
          <p:spPr bwMode="auto">
            <a:xfrm>
              <a:off x="288" y="2544"/>
              <a:ext cx="4522" cy="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H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O 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 smtClean="0">
                  <a:solidFill>
                    <a:srgbClr val="000000"/>
                  </a:solidFill>
                  <a:latin typeface="Arial" charset="0"/>
                </a:rPr>
                <a:t>s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        H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O 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 smtClean="0">
                  <a:solidFill>
                    <a:srgbClr val="000000"/>
                  </a:solidFill>
                  <a:latin typeface="Arial" charset="0"/>
                </a:rPr>
                <a:t>l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                                     </a:t>
              </a:r>
              <a:r>
                <a:rPr lang="en-US" sz="2000" dirty="0" smtClean="0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r>
                <a:rPr lang="en-US" sz="2000" i="1" dirty="0" smtClean="0">
                  <a:solidFill>
                    <a:srgbClr val="000000"/>
                  </a:solidFill>
                  <a:latin typeface="Arial" charset="0"/>
                </a:rPr>
                <a:t>H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</a:rPr>
                <a:t>0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= 6.01 kJ/mol</a:t>
              </a:r>
              <a:endParaRPr lang="en-US" dirty="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" name="Line 17"/>
            <p:cNvSpPr>
              <a:spLocks noChangeShapeType="1"/>
            </p:cNvSpPr>
            <p:nvPr/>
          </p:nvSpPr>
          <p:spPr bwMode="auto">
            <a:xfrm>
              <a:off x="887" y="2684"/>
              <a:ext cx="32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3" name="Group 23"/>
          <p:cNvGrpSpPr>
            <a:grpSpLocks/>
          </p:cNvGrpSpPr>
          <p:nvPr/>
        </p:nvGrpSpPr>
        <p:grpSpPr bwMode="auto">
          <a:xfrm>
            <a:off x="805010" y="3877841"/>
            <a:ext cx="6989767" cy="485775"/>
            <a:chOff x="288" y="3114"/>
            <a:chExt cx="4403" cy="306"/>
          </a:xfrm>
        </p:grpSpPr>
        <p:sp>
          <p:nvSpPr>
            <p:cNvPr id="14" name="Text Box 20"/>
            <p:cNvSpPr txBox="1">
              <a:spLocks noChangeArrowheads="1"/>
            </p:cNvSpPr>
            <p:nvPr/>
          </p:nvSpPr>
          <p:spPr bwMode="auto">
            <a:xfrm>
              <a:off x="288" y="3168"/>
              <a:ext cx="440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NH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Arial" charset="0"/>
                </a:rPr>
                <a:t>4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NO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Arial" charset="0"/>
                </a:rPr>
                <a:t>3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 smtClean="0">
                  <a:solidFill>
                    <a:srgbClr val="000000"/>
                  </a:solidFill>
                  <a:latin typeface="Arial" charset="0"/>
                </a:rPr>
                <a:t>s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         NH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Arial" charset="0"/>
                </a:rPr>
                <a:t>4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</a:rPr>
                <a:t>+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+ NO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Arial" charset="0"/>
                </a:rPr>
                <a:t>3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</a:rPr>
                <a:t>-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        </a:t>
              </a:r>
              <a:r>
                <a:rPr lang="en-US" sz="2000" dirty="0" smtClean="0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r>
                <a:rPr lang="en-US" sz="2000" i="1" dirty="0" smtClean="0">
                  <a:solidFill>
                    <a:srgbClr val="000000"/>
                  </a:solidFill>
                  <a:latin typeface="Arial" charset="0"/>
                </a:rPr>
                <a:t>H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</a:rPr>
                <a:t>0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= 25 kJ/mol</a:t>
              </a:r>
              <a:endParaRPr lang="en-US" dirty="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" name="Line 21"/>
            <p:cNvSpPr>
              <a:spLocks noChangeShapeType="1"/>
            </p:cNvSpPr>
            <p:nvPr/>
          </p:nvSpPr>
          <p:spPr bwMode="auto">
            <a:xfrm>
              <a:off x="1218" y="3303"/>
              <a:ext cx="31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" name="Text Box 22"/>
            <p:cNvSpPr txBox="1">
              <a:spLocks noChangeArrowheads="1"/>
            </p:cNvSpPr>
            <p:nvPr/>
          </p:nvSpPr>
          <p:spPr bwMode="auto">
            <a:xfrm>
              <a:off x="1174" y="3114"/>
              <a:ext cx="35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Arial" charset="0"/>
                </a:rPr>
                <a:t>H</a:t>
              </a:r>
              <a:r>
                <a:rPr lang="en-US" sz="1600" baseline="-25000" dirty="0" smtClean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1600" dirty="0" smtClean="0">
                  <a:solidFill>
                    <a:srgbClr val="000000"/>
                  </a:solidFill>
                  <a:latin typeface="Arial" charset="0"/>
                </a:rPr>
                <a:t>O</a:t>
              </a:r>
            </a:p>
          </p:txBody>
        </p:sp>
      </p:grpSp>
      <p:grpSp>
        <p:nvGrpSpPr>
          <p:cNvPr id="17" name="Group 9"/>
          <p:cNvGrpSpPr>
            <a:grpSpLocks/>
          </p:cNvGrpSpPr>
          <p:nvPr/>
        </p:nvGrpSpPr>
        <p:grpSpPr bwMode="auto">
          <a:xfrm>
            <a:off x="820885" y="2211634"/>
            <a:ext cx="7496177" cy="400050"/>
            <a:chOff x="278" y="1606"/>
            <a:chExt cx="4722" cy="252"/>
          </a:xfrm>
        </p:grpSpPr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278" y="1606"/>
              <a:ext cx="472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CH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Arial" charset="0"/>
                </a:rPr>
                <a:t>4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 smtClean="0">
                  <a:solidFill>
                    <a:srgbClr val="000000"/>
                  </a:solidFill>
                  <a:latin typeface="Arial" charset="0"/>
                </a:rPr>
                <a:t>g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+ 2O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 smtClean="0">
                  <a:solidFill>
                    <a:srgbClr val="000000"/>
                  </a:solidFill>
                  <a:latin typeface="Arial" charset="0"/>
                </a:rPr>
                <a:t>g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        CO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 smtClean="0">
                  <a:solidFill>
                    <a:srgbClr val="000000"/>
                  </a:solidFill>
                  <a:latin typeface="Arial" charset="0"/>
                </a:rPr>
                <a:t>g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+ 2H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O 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 smtClean="0">
                  <a:solidFill>
                    <a:srgbClr val="000000"/>
                  </a:solidFill>
                  <a:latin typeface="Arial" charset="0"/>
                </a:rPr>
                <a:t>l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   </a:t>
              </a:r>
              <a:r>
                <a:rPr lang="en-US" sz="2000" dirty="0" smtClean="0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r>
                <a:rPr lang="en-US" sz="2000" i="1" dirty="0" smtClean="0">
                  <a:solidFill>
                    <a:srgbClr val="000000"/>
                  </a:solidFill>
                  <a:latin typeface="Arial" charset="0"/>
                </a:rPr>
                <a:t>H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</a:rPr>
                <a:t>0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= -890.4 kJ/mol</a:t>
              </a:r>
              <a:endParaRPr lang="en-US" dirty="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" name="Line 8"/>
            <p:cNvSpPr>
              <a:spLocks noChangeShapeType="1"/>
            </p:cNvSpPr>
            <p:nvPr/>
          </p:nvSpPr>
          <p:spPr bwMode="auto">
            <a:xfrm>
              <a:off x="1566" y="1741"/>
              <a:ext cx="3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00200" y="323"/>
            <a:ext cx="58674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Chapter 17</a:t>
            </a:r>
            <a:endParaRPr lang="en-US" sz="4000" u="sng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720" y="990600"/>
            <a:ext cx="4587240" cy="279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10"/>
          <p:cNvSpPr/>
          <p:nvPr/>
        </p:nvSpPr>
        <p:spPr>
          <a:xfrm flipV="1">
            <a:off x="1042345" y="1817870"/>
            <a:ext cx="811855" cy="379230"/>
          </a:xfrm>
          <a:prstGeom prst="roundRect">
            <a:avLst>
              <a:gd name="adj" fmla="val 1062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http://fc02.deviantart.net/fs71/i/2014/004/b/3/three_laws_of_robotics_by_bast_imret-d6zi8k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438" y="3891280"/>
            <a:ext cx="3661897" cy="2783840"/>
          </a:xfrm>
          <a:prstGeom prst="rect">
            <a:avLst/>
          </a:prstGeom>
          <a:noFill/>
        </p:spPr>
      </p:pic>
      <p:pic>
        <p:nvPicPr>
          <p:cNvPr id="2054" name="Picture 6" descr="http://blogs.solidworks.com/teacher/wp-content/uploads/sites/3/6a00d83451706569e20176170c962c970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75" y="1097280"/>
            <a:ext cx="3416133" cy="2331720"/>
          </a:xfrm>
          <a:prstGeom prst="rect">
            <a:avLst/>
          </a:prstGeom>
          <a:noFill/>
        </p:spPr>
      </p:pic>
      <p:pic>
        <p:nvPicPr>
          <p:cNvPr id="2056" name="Picture 8" descr="http://www.chem1.com/acad/webtext/thermeq/TE-images/entropy_no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0135" y="3954462"/>
            <a:ext cx="3908425" cy="2269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Entropy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36418" y="892161"/>
            <a:ext cx="8229600" cy="8350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400" b="1" dirty="0" smtClean="0"/>
              <a:t>Entropy (</a:t>
            </a:r>
            <a:r>
              <a:rPr lang="en-US" altLang="en-US" sz="2400" b="1" i="1" dirty="0" smtClean="0"/>
              <a:t>S</a:t>
            </a:r>
            <a:r>
              <a:rPr lang="en-US" altLang="en-US" sz="2400" b="1" dirty="0" smtClean="0"/>
              <a:t>):</a:t>
            </a:r>
            <a:r>
              <a:rPr lang="en-US" altLang="en-US" sz="2400" dirty="0" smtClean="0"/>
              <a:t> Can be thought of as a measure of the </a:t>
            </a:r>
            <a:r>
              <a:rPr lang="en-US" altLang="en-US" sz="2400" i="1" dirty="0" smtClean="0"/>
              <a:t>randomness or disorder</a:t>
            </a:r>
            <a:r>
              <a:rPr lang="en-US" altLang="en-US" sz="2400" dirty="0" smtClean="0"/>
              <a:t> of a system.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363220" y="2831035"/>
            <a:ext cx="840486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lvl="0" indent="-173038">
              <a:spcBef>
                <a:spcPts val="1200"/>
              </a:spcBef>
            </a:pPr>
            <a:r>
              <a:rPr lang="en-US" sz="2400" dirty="0" smtClean="0">
                <a:solidFill>
                  <a:prstClr val="black"/>
                </a:solidFill>
              </a:rPr>
              <a:t>- </a:t>
            </a:r>
            <a:r>
              <a:rPr lang="en-US" sz="2400" dirty="0" smtClean="0"/>
              <a:t>A measure of the loss of information in a transmitted message (Computer science/information theory).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173038" lvl="0" indent="-173038">
              <a:spcBef>
                <a:spcPts val="1200"/>
              </a:spcBef>
              <a:buFontTx/>
              <a:buChar char="-"/>
            </a:pPr>
            <a:r>
              <a:rPr lang="en-US" sz="2400" dirty="0" smtClean="0">
                <a:solidFill>
                  <a:prstClr val="black"/>
                </a:solidFill>
              </a:rPr>
              <a:t>A thermodynamic quantity representing the unavailability of a system's thermal energy for conversion into mechanical work.</a:t>
            </a:r>
          </a:p>
          <a:p>
            <a:pPr marL="173038" lvl="0" indent="-173038">
              <a:spcBef>
                <a:spcPts val="1200"/>
              </a:spcBef>
              <a:buFontTx/>
              <a:buChar char="-"/>
            </a:pPr>
            <a:r>
              <a:rPr lang="en-US" sz="2400" dirty="0" smtClean="0">
                <a:solidFill>
                  <a:prstClr val="black"/>
                </a:solidFill>
              </a:rPr>
              <a:t>A measure of how spread out or dispersed the energy of a system is among the different possible ways a system can contain energy.</a:t>
            </a:r>
          </a:p>
          <a:p>
            <a:pPr marL="173038" lvl="0" indent="-173038">
              <a:spcBef>
                <a:spcPts val="1200"/>
              </a:spcBef>
            </a:pPr>
            <a:r>
              <a:rPr lang="en-US" altLang="en-US" sz="2400" dirty="0" smtClean="0">
                <a:solidFill>
                  <a:prstClr val="black"/>
                </a:solidFill>
              </a:rPr>
              <a:t>- Is a measure of the number of specific ways (</a:t>
            </a:r>
            <a:r>
              <a:rPr lang="en-US" altLang="en-US" sz="2400" u="sng" dirty="0" smtClean="0">
                <a:solidFill>
                  <a:prstClr val="black"/>
                </a:solidFill>
              </a:rPr>
              <a:t>microstates</a:t>
            </a:r>
            <a:r>
              <a:rPr lang="en-US" altLang="en-US" sz="2400" dirty="0" smtClean="0">
                <a:solidFill>
                  <a:prstClr val="black"/>
                </a:solidFill>
              </a:rPr>
              <a:t>) in which a thermodynamic system may be arranged.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892040" y="1879600"/>
            <a:ext cx="2622550" cy="685800"/>
            <a:chOff x="5044440" y="2794000"/>
            <a:chExt cx="2622550" cy="685800"/>
          </a:xfrm>
        </p:grpSpPr>
        <p:grpSp>
          <p:nvGrpSpPr>
            <p:cNvPr id="12" name="Group 14"/>
            <p:cNvGrpSpPr>
              <a:grpSpLocks/>
            </p:cNvGrpSpPr>
            <p:nvPr/>
          </p:nvGrpSpPr>
          <p:grpSpPr bwMode="auto">
            <a:xfrm>
              <a:off x="7193915" y="2794000"/>
              <a:ext cx="473075" cy="685800"/>
              <a:chOff x="3110" y="912"/>
              <a:chExt cx="298" cy="432"/>
            </a:xfrm>
          </p:grpSpPr>
          <p:sp>
            <p:nvSpPr>
              <p:cNvPr id="13" name="Text Box 4"/>
              <p:cNvSpPr txBox="1">
                <a:spLocks noChangeArrowheads="1"/>
              </p:cNvSpPr>
              <p:nvPr/>
            </p:nvSpPr>
            <p:spPr bwMode="auto">
              <a:xfrm>
                <a:off x="3110" y="984"/>
                <a:ext cx="24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i="1" smtClean="0">
                    <a:solidFill>
                      <a:srgbClr val="000000"/>
                    </a:solidFill>
                    <a:latin typeface="Arial" charset="0"/>
                  </a:rPr>
                  <a:t>S</a:t>
                </a:r>
              </a:p>
            </p:txBody>
          </p:sp>
          <p:sp>
            <p:nvSpPr>
              <p:cNvPr id="14" name="Line 8"/>
              <p:cNvSpPr>
                <a:spLocks noChangeShapeType="1"/>
              </p:cNvSpPr>
              <p:nvPr/>
            </p:nvSpPr>
            <p:spPr bwMode="auto">
              <a:xfrm flipV="1">
                <a:off x="3408" y="912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15" name="Group 15"/>
            <p:cNvGrpSpPr>
              <a:grpSpLocks/>
            </p:cNvGrpSpPr>
            <p:nvPr/>
          </p:nvGrpSpPr>
          <p:grpSpPr bwMode="auto">
            <a:xfrm>
              <a:off x="5044440" y="2794000"/>
              <a:ext cx="1311275" cy="685800"/>
              <a:chOff x="1286" y="1488"/>
              <a:chExt cx="826" cy="432"/>
            </a:xfrm>
          </p:grpSpPr>
          <p:sp>
            <p:nvSpPr>
              <p:cNvPr id="16" name="Text Box 5"/>
              <p:cNvSpPr txBox="1">
                <a:spLocks noChangeArrowheads="1"/>
              </p:cNvSpPr>
              <p:nvPr/>
            </p:nvSpPr>
            <p:spPr bwMode="auto">
              <a:xfrm>
                <a:off x="1286" y="1561"/>
                <a:ext cx="81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smtClean="0">
                    <a:solidFill>
                      <a:srgbClr val="000000"/>
                    </a:solidFill>
                    <a:latin typeface="Arial" charset="0"/>
                  </a:rPr>
                  <a:t>disorder</a:t>
                </a:r>
              </a:p>
            </p:txBody>
          </p:sp>
          <p:sp>
            <p:nvSpPr>
              <p:cNvPr id="17" name="Line 9"/>
              <p:cNvSpPr>
                <a:spLocks noChangeShapeType="1"/>
              </p:cNvSpPr>
              <p:nvPr/>
            </p:nvSpPr>
            <p:spPr bwMode="auto">
              <a:xfrm flipV="1">
                <a:off x="2112" y="1488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1397000" y="1884680"/>
            <a:ext cx="2225675" cy="685800"/>
            <a:chOff x="828040" y="2870200"/>
            <a:chExt cx="2225675" cy="685800"/>
          </a:xfrm>
        </p:grpSpPr>
        <p:grpSp>
          <p:nvGrpSpPr>
            <p:cNvPr id="9" name="Group 16"/>
            <p:cNvGrpSpPr>
              <a:grpSpLocks/>
            </p:cNvGrpSpPr>
            <p:nvPr/>
          </p:nvGrpSpPr>
          <p:grpSpPr bwMode="auto">
            <a:xfrm>
              <a:off x="828040" y="2870200"/>
              <a:ext cx="942975" cy="685800"/>
              <a:chOff x="1238" y="960"/>
              <a:chExt cx="594" cy="432"/>
            </a:xfrm>
          </p:grpSpPr>
          <p:sp>
            <p:nvSpPr>
              <p:cNvPr id="10" name="Text Box 3"/>
              <p:cNvSpPr txBox="1">
                <a:spLocks noChangeArrowheads="1"/>
              </p:cNvSpPr>
              <p:nvPr/>
            </p:nvSpPr>
            <p:spPr bwMode="auto">
              <a:xfrm>
                <a:off x="1238" y="1032"/>
                <a:ext cx="56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smtClean="0">
                    <a:solidFill>
                      <a:srgbClr val="000000"/>
                    </a:solidFill>
                    <a:latin typeface="Arial" charset="0"/>
                  </a:rPr>
                  <a:t>order</a:t>
                </a:r>
              </a:p>
            </p:txBody>
          </p:sp>
          <p:sp>
            <p:nvSpPr>
              <p:cNvPr id="11" name="Line 7"/>
              <p:cNvSpPr>
                <a:spLocks noChangeShapeType="1"/>
              </p:cNvSpPr>
              <p:nvPr/>
            </p:nvSpPr>
            <p:spPr bwMode="auto">
              <a:xfrm flipV="1">
                <a:off x="1832" y="960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18" name="Group 13"/>
            <p:cNvGrpSpPr>
              <a:grpSpLocks/>
            </p:cNvGrpSpPr>
            <p:nvPr/>
          </p:nvGrpSpPr>
          <p:grpSpPr bwMode="auto">
            <a:xfrm>
              <a:off x="2580640" y="2870200"/>
              <a:ext cx="473075" cy="685800"/>
              <a:chOff x="3206" y="1680"/>
              <a:chExt cx="298" cy="432"/>
            </a:xfrm>
          </p:grpSpPr>
          <p:sp>
            <p:nvSpPr>
              <p:cNvPr id="19" name="Text Box 11"/>
              <p:cNvSpPr txBox="1">
                <a:spLocks noChangeArrowheads="1"/>
              </p:cNvSpPr>
              <p:nvPr/>
            </p:nvSpPr>
            <p:spPr bwMode="auto">
              <a:xfrm>
                <a:off x="3206" y="1752"/>
                <a:ext cx="24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i="1" smtClean="0">
                    <a:solidFill>
                      <a:srgbClr val="000000"/>
                    </a:solidFill>
                    <a:latin typeface="Arial" charset="0"/>
                  </a:rPr>
                  <a:t>S</a:t>
                </a:r>
              </a:p>
            </p:txBody>
          </p:sp>
          <p:sp>
            <p:nvSpPr>
              <p:cNvPr id="20" name="Line 12"/>
              <p:cNvSpPr>
                <a:spLocks noChangeShapeType="1"/>
              </p:cNvSpPr>
              <p:nvPr/>
            </p:nvSpPr>
            <p:spPr bwMode="auto">
              <a:xfrm>
                <a:off x="3504" y="1680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215" y="896389"/>
            <a:ext cx="8426102" cy="953193"/>
          </a:xfrm>
        </p:spPr>
        <p:txBody>
          <a:bodyPr>
            <a:normAutofit/>
          </a:bodyPr>
          <a:lstStyle/>
          <a:p>
            <a:pPr marL="1655763" indent="-1655763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7030A0"/>
                </a:solidFill>
              </a:rPr>
              <a:t>Microstates</a:t>
            </a:r>
            <a:r>
              <a:rPr lang="en-US" sz="2400" dirty="0" smtClean="0"/>
              <a:t>- The detailed microscopic configuration of a system.</a:t>
            </a:r>
          </a:p>
          <a:p>
            <a:pPr marL="1655763" indent="-1655763">
              <a:spcBef>
                <a:spcPts val="0"/>
              </a:spcBef>
              <a:buNone/>
            </a:pPr>
            <a:r>
              <a:rPr lang="en-US" sz="2400" dirty="0" smtClean="0"/>
              <a:t>	How many different ways can a system be arranged.</a:t>
            </a:r>
            <a:endParaRPr lang="en-US" sz="2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Microstates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009" y="1779928"/>
            <a:ext cx="8849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Red</a:t>
            </a:r>
            <a:r>
              <a:rPr lang="en-US" sz="2400" dirty="0" smtClean="0">
                <a:solidFill>
                  <a:prstClr val="black"/>
                </a:solidFill>
              </a:rPr>
              <a:t>, </a:t>
            </a:r>
            <a:r>
              <a:rPr lang="en-US" sz="2400" dirty="0" smtClean="0">
                <a:solidFill>
                  <a:srgbClr val="0000FF"/>
                </a:solidFill>
              </a:rPr>
              <a:t>blue</a:t>
            </a:r>
            <a:r>
              <a:rPr lang="en-US" sz="2400" dirty="0" smtClean="0">
                <a:solidFill>
                  <a:prstClr val="black"/>
                </a:solidFill>
              </a:rPr>
              <a:t>, </a:t>
            </a:r>
            <a:r>
              <a:rPr lang="en-US" sz="2400" dirty="0" smtClean="0">
                <a:solidFill>
                  <a:srgbClr val="008000"/>
                </a:solidFill>
              </a:rPr>
              <a:t>green</a:t>
            </a:r>
            <a:r>
              <a:rPr lang="en-US" sz="2400" dirty="0" smtClean="0">
                <a:solidFill>
                  <a:prstClr val="black"/>
                </a:solidFill>
              </a:rPr>
              <a:t> and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</a:t>
            </a:r>
            <a:r>
              <a:rPr lang="en-US" sz="2400" dirty="0" smtClean="0">
                <a:solidFill>
                  <a:prstClr val="black"/>
                </a:solidFill>
              </a:rPr>
              <a:t> spheres in a two compartment container. </a:t>
            </a:r>
            <a:endParaRPr lang="en-US" dirty="0"/>
          </a:p>
        </p:txBody>
      </p:sp>
      <p:pic>
        <p:nvPicPr>
          <p:cNvPr id="10" name="Picture 4" descr="bur25542_1806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321"/>
          <a:stretch>
            <a:fillRect/>
          </a:stretch>
        </p:blipFill>
        <p:spPr>
          <a:xfrm>
            <a:off x="2352733" y="2739124"/>
            <a:ext cx="4476633" cy="2206314"/>
          </a:xfrm>
          <a:prstGeom prst="rect">
            <a:avLst/>
          </a:prstGeom>
          <a:noFill/>
          <a:ln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Chapter 6 Review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21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1" y="1216660"/>
            <a:ext cx="5500688" cy="2958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 flipV="1">
            <a:off x="1185862" y="3291840"/>
            <a:ext cx="4757738" cy="464500"/>
          </a:xfrm>
          <a:prstGeom prst="roundRect">
            <a:avLst>
              <a:gd name="adj" fmla="val 1062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 flipV="1">
            <a:off x="1216342" y="2062480"/>
            <a:ext cx="3396298" cy="822960"/>
          </a:xfrm>
          <a:prstGeom prst="roundRect">
            <a:avLst>
              <a:gd name="adj" fmla="val 1062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6120" y="4283398"/>
            <a:ext cx="2860040" cy="248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0457" y="1038290"/>
            <a:ext cx="2659063" cy="3562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215" y="896389"/>
            <a:ext cx="8426102" cy="953193"/>
          </a:xfrm>
        </p:spPr>
        <p:txBody>
          <a:bodyPr>
            <a:normAutofit/>
          </a:bodyPr>
          <a:lstStyle/>
          <a:p>
            <a:pPr marL="1655763" indent="-1655763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7030A0"/>
                </a:solidFill>
              </a:rPr>
              <a:t>Microstates</a:t>
            </a:r>
            <a:r>
              <a:rPr lang="en-US" sz="2400" dirty="0" smtClean="0"/>
              <a:t>- The detailed microscopic configuration of a system.</a:t>
            </a:r>
          </a:p>
          <a:p>
            <a:pPr marL="1655763" indent="-1655763">
              <a:spcBef>
                <a:spcPts val="0"/>
              </a:spcBef>
              <a:buNone/>
            </a:pPr>
            <a:r>
              <a:rPr lang="en-US" sz="2400" dirty="0" smtClean="0"/>
              <a:t>	How many different ways can a system be arranged.</a:t>
            </a:r>
            <a:endParaRPr lang="en-US" sz="2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Microstates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009" y="1779928"/>
            <a:ext cx="8849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Red</a:t>
            </a:r>
            <a:r>
              <a:rPr lang="en-US" sz="2400" dirty="0" smtClean="0">
                <a:solidFill>
                  <a:prstClr val="black"/>
                </a:solidFill>
              </a:rPr>
              <a:t>, </a:t>
            </a:r>
            <a:r>
              <a:rPr lang="en-US" sz="2400" dirty="0" smtClean="0">
                <a:solidFill>
                  <a:srgbClr val="0000FF"/>
                </a:solidFill>
              </a:rPr>
              <a:t>blue</a:t>
            </a:r>
            <a:r>
              <a:rPr lang="en-US" sz="2400" dirty="0" smtClean="0">
                <a:solidFill>
                  <a:prstClr val="black"/>
                </a:solidFill>
              </a:rPr>
              <a:t>, </a:t>
            </a:r>
            <a:r>
              <a:rPr lang="en-US" sz="2400" dirty="0" smtClean="0">
                <a:solidFill>
                  <a:srgbClr val="008000"/>
                </a:solidFill>
              </a:rPr>
              <a:t>green</a:t>
            </a:r>
            <a:r>
              <a:rPr lang="en-US" sz="2400" dirty="0" smtClean="0">
                <a:solidFill>
                  <a:prstClr val="black"/>
                </a:solidFill>
              </a:rPr>
              <a:t> and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</a:t>
            </a:r>
            <a:r>
              <a:rPr lang="en-US" sz="2400" dirty="0" smtClean="0">
                <a:solidFill>
                  <a:prstClr val="black"/>
                </a:solidFill>
              </a:rPr>
              <a:t> spheres in a two compartment container. </a:t>
            </a:r>
            <a:endParaRPr lang="en-US" dirty="0"/>
          </a:p>
        </p:txBody>
      </p:sp>
      <p:pic>
        <p:nvPicPr>
          <p:cNvPr id="6" name="Picture 4" descr="bur25542_1806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078" b="1907"/>
          <a:stretch>
            <a:fillRect/>
          </a:stretch>
        </p:blipFill>
        <p:spPr>
          <a:xfrm>
            <a:off x="-31404" y="4439442"/>
            <a:ext cx="5709284" cy="727654"/>
          </a:xfrm>
          <a:prstGeom prst="rect">
            <a:avLst/>
          </a:prstGeom>
          <a:noFill/>
          <a:ln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 descr="bur25542_1806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542"/>
          <a:stretch>
            <a:fillRect/>
          </a:stretch>
        </p:blipFill>
        <p:spPr bwMode="auto">
          <a:xfrm>
            <a:off x="-81511" y="5446710"/>
            <a:ext cx="2971799" cy="12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bur25542_1806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91" t="10565" r="3500" b="5450"/>
          <a:stretch>
            <a:fillRect/>
          </a:stretch>
        </p:blipFill>
        <p:spPr>
          <a:xfrm>
            <a:off x="2899924" y="2909888"/>
            <a:ext cx="1370740" cy="647986"/>
          </a:xfrm>
          <a:prstGeom prst="rect">
            <a:avLst/>
          </a:prstGeom>
          <a:noFill/>
          <a:ln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 descr="bur25542_1806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743"/>
          <a:stretch>
            <a:fillRect/>
          </a:stretch>
        </p:blipFill>
        <p:spPr bwMode="auto">
          <a:xfrm>
            <a:off x="-6320" y="3699166"/>
            <a:ext cx="5694592" cy="71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bur25542_1806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321"/>
          <a:stretch>
            <a:fillRect/>
          </a:stretch>
        </p:blipFill>
        <p:spPr>
          <a:xfrm>
            <a:off x="1136767" y="2904224"/>
            <a:ext cx="1406798" cy="693342"/>
          </a:xfrm>
          <a:prstGeom prst="rect">
            <a:avLst/>
          </a:prstGeom>
          <a:noFill/>
          <a:ln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829819" y="2888674"/>
            <a:ext cx="3068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 and 0 = 2 microstates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819659" y="4112954"/>
            <a:ext cx="3068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 and 1 = 8 microstates</a:t>
            </a:r>
            <a:endParaRPr lang="en-US" sz="2400" dirty="0"/>
          </a:p>
        </p:txBody>
      </p:sp>
      <p:pic>
        <p:nvPicPr>
          <p:cNvPr id="13" name="Picture 5" descr="bur25542_1806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542"/>
          <a:stretch>
            <a:fillRect/>
          </a:stretch>
        </p:blipFill>
        <p:spPr bwMode="auto">
          <a:xfrm flipH="1">
            <a:off x="2815012" y="5446710"/>
            <a:ext cx="2981324" cy="130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816195" y="5699300"/>
            <a:ext cx="3223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 and 2 = 12 microstates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1199862" y="2352964"/>
            <a:ext cx="3068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Total microstates = 22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ur25542_1806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321"/>
          <a:stretch>
            <a:fillRect/>
          </a:stretch>
        </p:blipFill>
        <p:spPr>
          <a:xfrm>
            <a:off x="1644767" y="963664"/>
            <a:ext cx="1406798" cy="693342"/>
          </a:xfrm>
          <a:prstGeom prst="rect">
            <a:avLst/>
          </a:prstGeom>
          <a:noFill/>
          <a:ln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2265" y="1820863"/>
            <a:ext cx="14287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3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0568" y="2703747"/>
            <a:ext cx="1382423" cy="74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025659" y="1070034"/>
            <a:ext cx="3068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 and 0 = 2 microstates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035819" y="1938714"/>
            <a:ext cx="3068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 and 1 = 8 microstates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032355" y="2793540"/>
            <a:ext cx="3223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 and 2 = 12 microstates</a:t>
            </a:r>
            <a:endParaRPr lang="en-US" sz="24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Microstates and Entropy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3214" y="3749586"/>
            <a:ext cx="848550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>
              <a:spcAft>
                <a:spcPts val="1200"/>
              </a:spcAft>
              <a:buFont typeface="Arial" pitchFamily="34" charset="0"/>
              <a:buChar char="•"/>
            </a:pPr>
            <a:r>
              <a:rPr lang="en-AU" altLang="en-US" sz="2400" dirty="0" smtClean="0">
                <a:solidFill>
                  <a:prstClr val="black"/>
                </a:solidFill>
                <a:latin typeface="Calibri" pitchFamily="34" charset="0"/>
              </a:rPr>
              <a:t>Configurations (</a:t>
            </a:r>
            <a:r>
              <a:rPr lang="en-AU" altLang="en-US" sz="2400" dirty="0" err="1" smtClean="0">
                <a:solidFill>
                  <a:prstClr val="black"/>
                </a:solidFill>
                <a:latin typeface="Calibri" pitchFamily="34" charset="0"/>
              </a:rPr>
              <a:t>macrostates</a:t>
            </a:r>
            <a:r>
              <a:rPr lang="en-AU" altLang="en-US" sz="2400" dirty="0" smtClean="0">
                <a:solidFill>
                  <a:prstClr val="black"/>
                </a:solidFill>
                <a:latin typeface="Calibri" pitchFamily="34" charset="0"/>
              </a:rPr>
              <a:t>) associated with large numbers of microstates are said to be more </a:t>
            </a:r>
            <a:r>
              <a:rPr lang="en-AU" altLang="en-US" sz="2400" dirty="0" smtClean="0">
                <a:solidFill>
                  <a:srgbClr val="FF0000"/>
                </a:solidFill>
                <a:latin typeface="Calibri" pitchFamily="34" charset="0"/>
              </a:rPr>
              <a:t>disordered</a:t>
            </a:r>
            <a:r>
              <a:rPr lang="en-AU" altLang="en-US" sz="2400" dirty="0" smtClean="0">
                <a:solidFill>
                  <a:prstClr val="black"/>
                </a:solidFill>
                <a:latin typeface="Calibri" pitchFamily="34" charset="0"/>
              </a:rPr>
              <a:t> than those with fewer microstates.</a:t>
            </a:r>
            <a:r>
              <a:rPr lang="en-US" sz="2400" dirty="0" smtClean="0"/>
              <a:t> </a:t>
            </a:r>
          </a:p>
          <a:p>
            <a:pPr marL="173038" indent="-173038">
              <a:spcAft>
                <a:spcPts val="1200"/>
              </a:spcAft>
              <a:buFont typeface="Arial" pitchFamily="34" charset="0"/>
              <a:buChar char="•"/>
            </a:pPr>
            <a:r>
              <a:rPr lang="en-AU" altLang="en-US" sz="2400" dirty="0" smtClean="0"/>
              <a:t>The </a:t>
            </a:r>
            <a:r>
              <a:rPr lang="en-AU" altLang="en-US" sz="2400" dirty="0" smtClean="0">
                <a:solidFill>
                  <a:srgbClr val="0000FF"/>
                </a:solidFill>
              </a:rPr>
              <a:t>equilibrium state</a:t>
            </a:r>
            <a:r>
              <a:rPr lang="en-AU" altLang="en-US" sz="2400" dirty="0" smtClean="0"/>
              <a:t> of a system is the most disordered configuration (largest no. of microstates) available. </a:t>
            </a:r>
          </a:p>
          <a:p>
            <a:pPr marL="173038" indent="-173038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/>
              <a:t>The number of microstates is called the </a:t>
            </a:r>
            <a:r>
              <a:rPr lang="en-US" sz="2400" dirty="0" smtClean="0">
                <a:solidFill>
                  <a:srgbClr val="7030A0"/>
                </a:solidFill>
              </a:rPr>
              <a:t>multiplicity (W) </a:t>
            </a:r>
            <a:r>
              <a:rPr lang="en-US" sz="2400" dirty="0" smtClean="0"/>
              <a:t>of the configuration.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4791762" y="3178731"/>
            <a:ext cx="2524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altLang="en-US" dirty="0" smtClean="0">
                <a:solidFill>
                  <a:srgbClr val="FF0000"/>
                </a:solidFill>
                <a:latin typeface="Calibri" pitchFamily="34" charset="0"/>
              </a:rPr>
              <a:t>Less order, more entropy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61282" y="1461691"/>
            <a:ext cx="2536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altLang="en-US" dirty="0" smtClean="0">
                <a:solidFill>
                  <a:srgbClr val="FF0000"/>
                </a:solidFill>
                <a:latin typeface="Calibri" pitchFamily="34" charset="0"/>
              </a:rPr>
              <a:t>More order, Less entropy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216400" y="1137920"/>
            <a:ext cx="345440" cy="34544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226560" y="1991360"/>
            <a:ext cx="345440" cy="34544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267200" y="2814320"/>
            <a:ext cx="406400" cy="406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8890" y="1068586"/>
            <a:ext cx="6704330" cy="130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91978" tIns="95989" rIns="191978" bIns="95989" anchor="ctr">
            <a:spAutoFit/>
          </a:bodyPr>
          <a:lstStyle>
            <a:lvl1pPr>
              <a:tabLst>
                <a:tab pos="1362075" algn="r"/>
                <a:tab pos="2636838" algn="ctr"/>
                <a:tab pos="2759075" algn="r"/>
                <a:tab pos="3667125" algn="r"/>
                <a:tab pos="4679950" algn="r"/>
                <a:tab pos="5273675" algn="r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1362075" algn="r"/>
                <a:tab pos="2636838" algn="ctr"/>
                <a:tab pos="2759075" algn="r"/>
                <a:tab pos="3667125" algn="r"/>
                <a:tab pos="4679950" algn="r"/>
                <a:tab pos="5273675" algn="r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1362075" algn="r"/>
                <a:tab pos="2636838" algn="ctr"/>
                <a:tab pos="2759075" algn="r"/>
                <a:tab pos="3667125" algn="r"/>
                <a:tab pos="4679950" algn="r"/>
                <a:tab pos="5273675" algn="r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1362075" algn="r"/>
                <a:tab pos="2636838" algn="ctr"/>
                <a:tab pos="2759075" algn="r"/>
                <a:tab pos="3667125" algn="r"/>
                <a:tab pos="4679950" algn="r"/>
                <a:tab pos="5273675" algn="r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1362075" algn="r"/>
                <a:tab pos="2636838" algn="ctr"/>
                <a:tab pos="2759075" algn="r"/>
                <a:tab pos="3667125" algn="r"/>
                <a:tab pos="4679950" algn="r"/>
                <a:tab pos="5273675" algn="r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362075" algn="r"/>
                <a:tab pos="2636838" algn="ctr"/>
                <a:tab pos="2759075" algn="r"/>
                <a:tab pos="3667125" algn="r"/>
                <a:tab pos="4679950" algn="r"/>
                <a:tab pos="5273675" algn="r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362075" algn="r"/>
                <a:tab pos="2636838" algn="ctr"/>
                <a:tab pos="2759075" algn="r"/>
                <a:tab pos="3667125" algn="r"/>
                <a:tab pos="4679950" algn="r"/>
                <a:tab pos="5273675" algn="r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362075" algn="r"/>
                <a:tab pos="2636838" algn="ctr"/>
                <a:tab pos="2759075" algn="r"/>
                <a:tab pos="3667125" algn="r"/>
                <a:tab pos="4679950" algn="r"/>
                <a:tab pos="5273675" algn="r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362075" algn="r"/>
                <a:tab pos="2636838" algn="ctr"/>
                <a:tab pos="2759075" algn="r"/>
                <a:tab pos="3667125" algn="r"/>
                <a:tab pos="4679950" algn="r"/>
                <a:tab pos="5273675" algn="r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AU" altLang="en-US" sz="2000" dirty="0" smtClean="0">
                <a:latin typeface="Calibri" pitchFamily="34" charset="0"/>
              </a:rPr>
              <a:t>The </a:t>
            </a:r>
            <a:r>
              <a:rPr lang="en-AU" altLang="en-US" sz="2000" dirty="0">
                <a:latin typeface="Calibri" pitchFamily="34" charset="0"/>
              </a:rPr>
              <a:t>Austrian physicist </a:t>
            </a:r>
            <a:r>
              <a:rPr lang="en-AU" altLang="en-US" sz="2000" dirty="0">
                <a:solidFill>
                  <a:srgbClr val="7030A0"/>
                </a:solidFill>
                <a:latin typeface="Calibri" pitchFamily="34" charset="0"/>
              </a:rPr>
              <a:t>Ludwig Boltzmann </a:t>
            </a:r>
            <a:r>
              <a:rPr lang="en-AU" altLang="en-US" sz="2000" dirty="0">
                <a:latin typeface="Calibri" pitchFamily="34" charset="0"/>
              </a:rPr>
              <a:t>introduced a </a:t>
            </a:r>
            <a:r>
              <a:rPr lang="en-AU" altLang="en-US" sz="2000" dirty="0" smtClean="0">
                <a:latin typeface="Calibri" pitchFamily="34" charset="0"/>
              </a:rPr>
              <a:t>model to relate the total number of microstates (the multiplicity, </a:t>
            </a:r>
            <a:r>
              <a:rPr lang="en-AU" altLang="en-US" sz="2000" b="1" i="1" dirty="0" smtClean="0">
                <a:latin typeface="Calibri" pitchFamily="34" charset="0"/>
              </a:rPr>
              <a:t>W</a:t>
            </a:r>
            <a:r>
              <a:rPr lang="en-AU" altLang="en-US" sz="2000" dirty="0" smtClean="0">
                <a:latin typeface="Calibri" pitchFamily="34" charset="0"/>
              </a:rPr>
              <a:t>) to </a:t>
            </a:r>
            <a:r>
              <a:rPr lang="en-AU" altLang="en-US" sz="2000" dirty="0">
                <a:latin typeface="Calibri" pitchFamily="34" charset="0"/>
              </a:rPr>
              <a:t>entropy </a:t>
            </a:r>
            <a:r>
              <a:rPr lang="en-AU" altLang="en-US" sz="2000" dirty="0" smtClean="0">
                <a:latin typeface="Calibri" pitchFamily="34" charset="0"/>
              </a:rPr>
              <a:t>(</a:t>
            </a:r>
            <a:r>
              <a:rPr lang="en-AU" altLang="en-US" sz="2000" b="1" i="1" dirty="0" smtClean="0">
                <a:latin typeface="Calibri" pitchFamily="34" charset="0"/>
              </a:rPr>
              <a:t>S</a:t>
            </a:r>
            <a:r>
              <a:rPr lang="en-AU" altLang="en-US" sz="2000" dirty="0" smtClean="0">
                <a:latin typeface="Calibri" pitchFamily="34" charset="0"/>
              </a:rPr>
              <a:t>)</a:t>
            </a:r>
            <a:r>
              <a:rPr lang="en-AU" altLang="en-US" sz="2000" i="1" dirty="0" smtClean="0">
                <a:latin typeface="Calibri" pitchFamily="34" charset="0"/>
              </a:rPr>
              <a:t>.</a:t>
            </a:r>
            <a:endParaRPr lang="en-AU" altLang="en-US" sz="2000" dirty="0"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0187" y="2844194"/>
            <a:ext cx="21515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kern="0" dirty="0" smtClean="0">
                <a:solidFill>
                  <a:srgbClr val="0000FF"/>
                </a:solidFill>
                <a:latin typeface="Calibri" pitchFamily="34" charset="0"/>
              </a:rPr>
              <a:t>S</a:t>
            </a:r>
            <a:r>
              <a:rPr lang="en-US" altLang="en-US" sz="3600" b="1" kern="0" dirty="0" smtClean="0">
                <a:solidFill>
                  <a:srgbClr val="0000FF"/>
                </a:solidFill>
                <a:latin typeface="Calibri" pitchFamily="34" charset="0"/>
              </a:rPr>
              <a:t> = </a:t>
            </a:r>
            <a:r>
              <a:rPr lang="en-US" altLang="en-US" sz="3600" b="1" i="1" kern="0" dirty="0" smtClean="0">
                <a:solidFill>
                  <a:srgbClr val="0000FF"/>
                </a:solidFill>
                <a:latin typeface="Calibri" pitchFamily="34" charset="0"/>
              </a:rPr>
              <a:t>k</a:t>
            </a:r>
            <a:r>
              <a:rPr lang="en-US" altLang="en-US" sz="3600" b="1" kern="0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US" altLang="en-US" sz="3600" b="1" kern="0" dirty="0" err="1" smtClean="0">
                <a:solidFill>
                  <a:srgbClr val="0000FF"/>
                </a:solidFill>
                <a:latin typeface="Calibri" pitchFamily="34" charset="0"/>
              </a:rPr>
              <a:t>ln</a:t>
            </a:r>
            <a:r>
              <a:rPr lang="en-US" altLang="en-US" sz="3600" b="1" kern="0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US" altLang="en-US" sz="3600" b="1" i="1" kern="0" dirty="0" smtClean="0">
                <a:solidFill>
                  <a:srgbClr val="0000FF"/>
                </a:solidFill>
                <a:latin typeface="Calibri" pitchFamily="34" charset="0"/>
              </a:rPr>
              <a:t>W</a:t>
            </a:r>
            <a:r>
              <a:rPr lang="en-US" altLang="en-US" sz="3600" kern="0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endParaRPr lang="en-US" sz="2000" dirty="0">
              <a:solidFill>
                <a:srgbClr val="0000FF"/>
              </a:solidFill>
              <a:latin typeface="Calibri" pitchFamily="34" charset="0"/>
            </a:endParaRPr>
          </a:p>
        </p:txBody>
      </p:sp>
      <p:graphicFrame>
        <p:nvGraphicFramePr>
          <p:cNvPr id="7" name="Object 8"/>
          <p:cNvGraphicFramePr>
            <a:graphicFrameLocks noChangeAspect="1"/>
          </p:cNvGraphicFramePr>
          <p:nvPr/>
        </p:nvGraphicFramePr>
        <p:xfrm>
          <a:off x="2995296" y="3407713"/>
          <a:ext cx="936624" cy="895180"/>
        </p:xfrm>
        <a:graphic>
          <a:graphicData uri="http://schemas.openxmlformats.org/presentationml/2006/ole">
            <p:oleObj spid="_x0000_s904215" name="Equation" r:id="rId3" imgW="508000" imgH="431800" progId="Equation.3">
              <p:embed/>
            </p:oleObj>
          </a:graphicData>
        </a:graphic>
      </p:graphicFrame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656840" y="2534471"/>
            <a:ext cx="2747326" cy="470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1978" tIns="95989" rIns="191978" bIns="95989">
            <a:spAutoFit/>
          </a:bodyPr>
          <a:lstStyle>
            <a:lvl1pPr defTabSz="434975">
              <a:defRPr>
                <a:solidFill>
                  <a:schemeClr val="tx1"/>
                </a:solidFill>
                <a:latin typeface="Arial" charset="0"/>
              </a:defRPr>
            </a:lvl1pPr>
            <a:lvl2pPr defTabSz="434975">
              <a:defRPr>
                <a:solidFill>
                  <a:schemeClr val="tx1"/>
                </a:solidFill>
                <a:latin typeface="Arial" charset="0"/>
              </a:defRPr>
            </a:lvl2pPr>
            <a:lvl3pPr defTabSz="434975">
              <a:defRPr>
                <a:solidFill>
                  <a:schemeClr val="tx1"/>
                </a:solidFill>
                <a:latin typeface="Arial" charset="0"/>
              </a:defRPr>
            </a:lvl3pPr>
            <a:lvl4pPr defTabSz="434975">
              <a:defRPr>
                <a:solidFill>
                  <a:schemeClr val="tx1"/>
                </a:solidFill>
                <a:latin typeface="Arial" charset="0"/>
              </a:defRPr>
            </a:lvl4pPr>
            <a:lvl5pPr defTabSz="434975">
              <a:defRPr>
                <a:solidFill>
                  <a:schemeClr val="tx1"/>
                </a:solidFill>
                <a:latin typeface="Arial" charset="0"/>
              </a:defRPr>
            </a:lvl5pPr>
            <a:lvl6pPr defTabSz="434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34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34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34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AU" altLang="en-US" u="sng" dirty="0"/>
              <a:t>Boltzmann </a:t>
            </a:r>
            <a:r>
              <a:rPr lang="en-AU" altLang="en-US" u="sng" dirty="0" smtClean="0"/>
              <a:t>constant (k)</a:t>
            </a:r>
            <a:endParaRPr lang="en-US" altLang="en-US" u="sng" dirty="0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67970" y="3713697"/>
            <a:ext cx="2042005" cy="470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1978" tIns="95989" rIns="191978" bIns="95989">
            <a:spAutoFit/>
          </a:bodyPr>
          <a:lstStyle>
            <a:lvl1pPr defTabSz="434975">
              <a:defRPr>
                <a:solidFill>
                  <a:schemeClr val="tx1"/>
                </a:solidFill>
                <a:latin typeface="Arial" charset="0"/>
              </a:defRPr>
            </a:lvl1pPr>
            <a:lvl2pPr defTabSz="434975">
              <a:defRPr>
                <a:solidFill>
                  <a:schemeClr val="tx1"/>
                </a:solidFill>
                <a:latin typeface="Arial" charset="0"/>
              </a:defRPr>
            </a:lvl2pPr>
            <a:lvl3pPr defTabSz="434975">
              <a:defRPr>
                <a:solidFill>
                  <a:schemeClr val="tx1"/>
                </a:solidFill>
                <a:latin typeface="Arial" charset="0"/>
              </a:defRPr>
            </a:lvl3pPr>
            <a:lvl4pPr defTabSz="434975">
              <a:defRPr>
                <a:solidFill>
                  <a:schemeClr val="tx1"/>
                </a:solidFill>
                <a:latin typeface="Arial" charset="0"/>
              </a:defRPr>
            </a:lvl4pPr>
            <a:lvl5pPr defTabSz="434975">
              <a:defRPr>
                <a:solidFill>
                  <a:schemeClr val="tx1"/>
                </a:solidFill>
                <a:latin typeface="Arial" charset="0"/>
              </a:defRPr>
            </a:lvl5pPr>
            <a:lvl6pPr defTabSz="434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34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34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34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AU" altLang="en-US" dirty="0" smtClean="0"/>
              <a:t>units on S is J/K</a:t>
            </a:r>
            <a:endParaRPr lang="en-US" altLang="en-US" baseline="30000" dirty="0"/>
          </a:p>
        </p:txBody>
      </p:sp>
      <p:sp>
        <p:nvSpPr>
          <p:cNvPr id="10" name="Rectangle 9"/>
          <p:cNvSpPr/>
          <p:nvPr/>
        </p:nvSpPr>
        <p:spPr>
          <a:xfrm>
            <a:off x="2926397" y="2977862"/>
            <a:ext cx="21332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000" i="1" kern="0" dirty="0" smtClean="0">
                <a:solidFill>
                  <a:srgbClr val="000000"/>
                </a:solidFill>
              </a:rPr>
              <a:t>k</a:t>
            </a:r>
            <a:r>
              <a:rPr lang="en-US" altLang="en-US" sz="2000" kern="0" dirty="0" smtClean="0">
                <a:solidFill>
                  <a:srgbClr val="000000"/>
                </a:solidFill>
              </a:rPr>
              <a:t> = 1.38 x 10</a:t>
            </a:r>
            <a:r>
              <a:rPr lang="en-US" altLang="en-US" sz="2000" kern="0" baseline="30000" dirty="0" smtClean="0">
                <a:solidFill>
                  <a:srgbClr val="000000"/>
                </a:solidFill>
                <a:sym typeface="Symbol" pitchFamily="18" charset="2"/>
              </a:rPr>
              <a:t></a:t>
            </a:r>
            <a:r>
              <a:rPr lang="en-US" altLang="en-US" sz="2000" kern="0" baseline="30000" dirty="0" smtClean="0">
                <a:solidFill>
                  <a:srgbClr val="000000"/>
                </a:solidFill>
              </a:rPr>
              <a:t>23</a:t>
            </a:r>
            <a:r>
              <a:rPr lang="en-US" altLang="en-US" sz="2000" kern="0" dirty="0" smtClean="0">
                <a:solidFill>
                  <a:srgbClr val="000000"/>
                </a:solidFill>
              </a:rPr>
              <a:t>J/K</a:t>
            </a:r>
            <a:endParaRPr lang="en-US" altLang="en-US" sz="2000" kern="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94480" y="3442017"/>
            <a:ext cx="162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Gas constant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04640" y="3889057"/>
            <a:ext cx="235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Avogadro constant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 descr="D:\Ramesh dont del\CHANG-11e\Art File\labeled_jpegs\ch17\cha02680_ma17_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4312" y="1198433"/>
            <a:ext cx="2355703" cy="3645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Microstates and Entropy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981710" y="5165025"/>
            <a:ext cx="7176770" cy="1117182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91978" tIns="95989" rIns="191978" bIns="95989">
            <a:spAutoFit/>
          </a:bodyPr>
          <a:lstStyle>
            <a:lvl1pPr defTabSz="434975">
              <a:defRPr>
                <a:solidFill>
                  <a:schemeClr val="tx1"/>
                </a:solidFill>
                <a:latin typeface="Arial" charset="0"/>
              </a:defRPr>
            </a:lvl1pPr>
            <a:lvl2pPr defTabSz="434975">
              <a:defRPr>
                <a:solidFill>
                  <a:schemeClr val="tx1"/>
                </a:solidFill>
                <a:latin typeface="Arial" charset="0"/>
              </a:defRPr>
            </a:lvl2pPr>
            <a:lvl3pPr defTabSz="434975">
              <a:defRPr>
                <a:solidFill>
                  <a:schemeClr val="tx1"/>
                </a:solidFill>
                <a:latin typeface="Arial" charset="0"/>
              </a:defRPr>
            </a:lvl3pPr>
            <a:lvl4pPr defTabSz="434975">
              <a:defRPr>
                <a:solidFill>
                  <a:schemeClr val="tx1"/>
                </a:solidFill>
                <a:latin typeface="Arial" charset="0"/>
              </a:defRPr>
            </a:lvl4pPr>
            <a:lvl5pPr defTabSz="434975">
              <a:defRPr>
                <a:solidFill>
                  <a:schemeClr val="tx1"/>
                </a:solidFill>
                <a:latin typeface="Arial" charset="0"/>
              </a:defRPr>
            </a:lvl5pPr>
            <a:lvl6pPr defTabSz="434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34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34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34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dirty="0" smtClean="0"/>
              <a:t>Boltzmann was the founding father of statistical mechanics, a completely new way of thinking about theoretical physics. His </a:t>
            </a:r>
            <a:r>
              <a:rPr lang="en-US" altLang="en-US" sz="2000" dirty="0"/>
              <a:t>work was ridiculed by his fellow </a:t>
            </a:r>
            <a:r>
              <a:rPr lang="en-US" altLang="en-US" sz="2000" dirty="0" smtClean="0"/>
              <a:t>professors</a:t>
            </a:r>
            <a:r>
              <a:rPr lang="en-US" altLang="en-US" sz="2000" dirty="0"/>
              <a:t>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ur25542_1806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321"/>
          <a:stretch>
            <a:fillRect/>
          </a:stretch>
        </p:blipFill>
        <p:spPr>
          <a:xfrm>
            <a:off x="557647" y="1898384"/>
            <a:ext cx="1406798" cy="693342"/>
          </a:xfrm>
          <a:prstGeom prst="rect">
            <a:avLst/>
          </a:prstGeom>
          <a:noFill/>
          <a:ln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145" y="2755583"/>
            <a:ext cx="14287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448" y="3638467"/>
            <a:ext cx="1382423" cy="74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938539" y="2004754"/>
            <a:ext cx="3068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 and 0 = 2 microstates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948699" y="2873434"/>
            <a:ext cx="3068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 and 1 = 8 microstates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945235" y="3728260"/>
            <a:ext cx="3223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 and 2 = 12 microstates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2370780" y="4174411"/>
            <a:ext cx="2524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altLang="en-US" dirty="0" smtClean="0">
                <a:solidFill>
                  <a:srgbClr val="FF0000"/>
                </a:solidFill>
                <a:latin typeface="Calibri" pitchFamily="34" charset="0"/>
              </a:rPr>
              <a:t>Less order, more entropy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2242" y="2449314"/>
            <a:ext cx="2536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altLang="en-US" dirty="0" smtClean="0">
                <a:solidFill>
                  <a:srgbClr val="FF0000"/>
                </a:solidFill>
                <a:latin typeface="Calibri" pitchFamily="34" charset="0"/>
              </a:rPr>
              <a:t>More order, Less entropy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129280" y="2072640"/>
            <a:ext cx="345440" cy="34544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139440" y="2926080"/>
            <a:ext cx="345440" cy="34544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180080" y="3749040"/>
            <a:ext cx="406400" cy="406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Microstates and Entropy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49547" y="954434"/>
            <a:ext cx="21515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kern="0" dirty="0" smtClean="0">
                <a:solidFill>
                  <a:srgbClr val="0000FF"/>
                </a:solidFill>
                <a:latin typeface="Calibri" pitchFamily="34" charset="0"/>
              </a:rPr>
              <a:t>S</a:t>
            </a:r>
            <a:r>
              <a:rPr lang="en-US" altLang="en-US" sz="3600" b="1" kern="0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US" altLang="en-US" sz="3600" b="1" kern="0" dirty="0" smtClean="0">
                <a:latin typeface="Calibri" pitchFamily="34" charset="0"/>
              </a:rPr>
              <a:t>=</a:t>
            </a:r>
            <a:r>
              <a:rPr lang="en-US" altLang="en-US" sz="3600" b="1" kern="0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US" altLang="en-US" sz="3600" b="1" i="1" kern="0" dirty="0" smtClean="0">
                <a:latin typeface="Calibri" pitchFamily="34" charset="0"/>
              </a:rPr>
              <a:t>k</a:t>
            </a:r>
            <a:r>
              <a:rPr lang="en-US" altLang="en-US" sz="3600" b="1" kern="0" dirty="0" smtClean="0">
                <a:latin typeface="Calibri" pitchFamily="34" charset="0"/>
              </a:rPr>
              <a:t> </a:t>
            </a:r>
            <a:r>
              <a:rPr lang="en-US" altLang="en-US" sz="3600" b="1" kern="0" dirty="0" err="1" smtClean="0">
                <a:latin typeface="Calibri" pitchFamily="34" charset="0"/>
              </a:rPr>
              <a:t>ln</a:t>
            </a:r>
            <a:r>
              <a:rPr lang="en-US" altLang="en-US" sz="3600" b="1" kern="0" dirty="0" smtClean="0">
                <a:latin typeface="Calibri" pitchFamily="34" charset="0"/>
              </a:rPr>
              <a:t> </a:t>
            </a:r>
            <a:r>
              <a:rPr lang="en-US" altLang="en-US" sz="3600" b="1" i="1" kern="0" dirty="0" smtClean="0">
                <a:solidFill>
                  <a:srgbClr val="7030A0"/>
                </a:solidFill>
                <a:latin typeface="Calibri" pitchFamily="34" charset="0"/>
              </a:rPr>
              <a:t>W</a:t>
            </a:r>
            <a:r>
              <a:rPr lang="en-US" altLang="en-US" sz="3600" kern="0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endParaRPr lang="en-US" sz="200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476557" y="1057622"/>
            <a:ext cx="21332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000" i="1" kern="0" dirty="0" smtClean="0">
                <a:solidFill>
                  <a:srgbClr val="000000"/>
                </a:solidFill>
              </a:rPr>
              <a:t>k</a:t>
            </a:r>
            <a:r>
              <a:rPr lang="en-US" altLang="en-US" sz="2000" kern="0" dirty="0" smtClean="0">
                <a:solidFill>
                  <a:srgbClr val="000000"/>
                </a:solidFill>
              </a:rPr>
              <a:t> = 1.38 x 10</a:t>
            </a:r>
            <a:r>
              <a:rPr lang="en-US" altLang="en-US" sz="2000" kern="0" baseline="30000" dirty="0" smtClean="0">
                <a:solidFill>
                  <a:srgbClr val="000000"/>
                </a:solidFill>
                <a:sym typeface="Symbol" pitchFamily="18" charset="2"/>
              </a:rPr>
              <a:t></a:t>
            </a:r>
            <a:r>
              <a:rPr lang="en-US" altLang="en-US" sz="2000" kern="0" baseline="30000" dirty="0" smtClean="0">
                <a:solidFill>
                  <a:srgbClr val="000000"/>
                </a:solidFill>
              </a:rPr>
              <a:t>23</a:t>
            </a:r>
            <a:r>
              <a:rPr lang="en-US" altLang="en-US" sz="2000" kern="0" dirty="0" smtClean="0">
                <a:solidFill>
                  <a:srgbClr val="000000"/>
                </a:solidFill>
              </a:rPr>
              <a:t>J/K</a:t>
            </a:r>
            <a:endParaRPr lang="en-US" altLang="en-US" sz="2000" kern="0" dirty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53813" y="1997809"/>
            <a:ext cx="22990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2400" b="1" kern="0" dirty="0" smtClean="0">
                <a:solidFill>
                  <a:srgbClr val="0000FF"/>
                </a:solidFill>
              </a:rPr>
              <a:t>S = 9.6 x 10</a:t>
            </a:r>
            <a:r>
              <a:rPr lang="en-US" altLang="en-US" sz="2400" b="1" kern="0" baseline="30000" dirty="0" smtClean="0">
                <a:solidFill>
                  <a:srgbClr val="0000FF"/>
                </a:solidFill>
              </a:rPr>
              <a:t>-25 </a:t>
            </a:r>
            <a:r>
              <a:rPr lang="en-US" altLang="en-US" sz="2400" kern="0" dirty="0" smtClean="0">
                <a:solidFill>
                  <a:srgbClr val="0000FF"/>
                </a:solidFill>
              </a:rPr>
              <a:t>J/K</a:t>
            </a:r>
            <a:endParaRPr lang="en-US" sz="2400" baseline="30000" dirty="0">
              <a:solidFill>
                <a:srgbClr val="0000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68667" y="2879189"/>
            <a:ext cx="2299027" cy="605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2400" b="1" kern="0" dirty="0" smtClean="0">
                <a:solidFill>
                  <a:srgbClr val="0000FF"/>
                </a:solidFill>
                <a:latin typeface="Calibri" pitchFamily="34" charset="0"/>
              </a:rPr>
              <a:t>S = 2.9 x 10</a:t>
            </a:r>
            <a:r>
              <a:rPr lang="en-US" altLang="en-US" sz="2400" b="1" kern="0" baseline="30000" dirty="0" smtClean="0">
                <a:solidFill>
                  <a:srgbClr val="0000FF"/>
                </a:solidFill>
                <a:latin typeface="Calibri" pitchFamily="34" charset="0"/>
              </a:rPr>
              <a:t>-24</a:t>
            </a:r>
            <a:r>
              <a:rPr lang="en-US" altLang="en-US" sz="2400" b="1" kern="0" baseline="30000" dirty="0">
                <a:solidFill>
                  <a:srgbClr val="0000FF"/>
                </a:solidFill>
              </a:rPr>
              <a:t> </a:t>
            </a:r>
            <a:r>
              <a:rPr lang="en-US" altLang="en-US" sz="2400" kern="0" dirty="0">
                <a:solidFill>
                  <a:srgbClr val="0000FF"/>
                </a:solidFill>
              </a:rPr>
              <a:t>J/K</a:t>
            </a:r>
            <a:endParaRPr lang="en-US" sz="2400" baseline="30000" dirty="0">
              <a:solidFill>
                <a:srgbClr val="0000FF"/>
              </a:solidFill>
            </a:endParaRPr>
          </a:p>
          <a:p>
            <a:endParaRPr lang="en-US" sz="1400" baseline="3000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58507" y="3736955"/>
            <a:ext cx="2299027" cy="605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2400" b="1" kern="0" dirty="0" smtClean="0">
                <a:solidFill>
                  <a:srgbClr val="0000FF"/>
                </a:solidFill>
                <a:latin typeface="Calibri" pitchFamily="34" charset="0"/>
              </a:rPr>
              <a:t>S = 3.4 x 10</a:t>
            </a:r>
            <a:r>
              <a:rPr lang="en-US" altLang="en-US" sz="2400" b="1" kern="0" baseline="30000" dirty="0" smtClean="0">
                <a:solidFill>
                  <a:srgbClr val="0000FF"/>
                </a:solidFill>
                <a:latin typeface="Calibri" pitchFamily="34" charset="0"/>
              </a:rPr>
              <a:t>-24</a:t>
            </a:r>
            <a:r>
              <a:rPr lang="en-US" altLang="en-US" sz="2400" b="1" kern="0" baseline="30000" dirty="0">
                <a:solidFill>
                  <a:srgbClr val="0000FF"/>
                </a:solidFill>
              </a:rPr>
              <a:t> </a:t>
            </a:r>
            <a:r>
              <a:rPr lang="en-US" altLang="en-US" sz="2400" kern="0" dirty="0">
                <a:solidFill>
                  <a:srgbClr val="0000FF"/>
                </a:solidFill>
              </a:rPr>
              <a:t>J/K</a:t>
            </a:r>
            <a:endParaRPr lang="en-US" sz="2400" baseline="30000" dirty="0">
              <a:solidFill>
                <a:srgbClr val="0000FF"/>
              </a:solidFill>
            </a:endParaRPr>
          </a:p>
          <a:p>
            <a:endParaRPr lang="en-US" sz="1400" baseline="30000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21" name="Picture 4" descr="bur25542_1806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321"/>
          <a:stretch>
            <a:fillRect/>
          </a:stretch>
        </p:blipFill>
        <p:spPr>
          <a:xfrm>
            <a:off x="6698637" y="5226506"/>
            <a:ext cx="1406798" cy="693342"/>
          </a:xfrm>
          <a:prstGeom prst="rect">
            <a:avLst/>
          </a:prstGeom>
          <a:noFill/>
          <a:ln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6134" y="5216529"/>
            <a:ext cx="1382423" cy="74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2593706" y="5400762"/>
            <a:ext cx="4714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has &gt; than 3 times as much entropy as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8" grpId="0"/>
      <p:bldP spid="19" grpId="0"/>
      <p:bldP spid="20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Entropy and Cards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 descr="18-07Figure_PHO"/>
          <p:cNvPicPr>
            <a:picLocks noChangeAspect="1" noChangeArrowheads="1"/>
          </p:cNvPicPr>
          <p:nvPr/>
        </p:nvPicPr>
        <p:blipFill>
          <a:blip r:embed="rId2" cstate="print"/>
          <a:srcRect b="10220"/>
          <a:stretch>
            <a:fillRect/>
          </a:stretch>
        </p:blipFill>
        <p:spPr bwMode="auto">
          <a:xfrm>
            <a:off x="5311" y="1437323"/>
            <a:ext cx="7439660" cy="1752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7439095" y="1703523"/>
            <a:ext cx="9797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kern="0" dirty="0" smtClean="0">
                <a:solidFill>
                  <a:srgbClr val="7030A0"/>
                </a:solidFill>
                <a:latin typeface="Calibri" pitchFamily="34" charset="0"/>
              </a:rPr>
              <a:t>W = 1</a:t>
            </a:r>
            <a:r>
              <a:rPr lang="en-US" altLang="en-US" sz="2400" kern="0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endParaRPr lang="en-US" sz="140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585" y="3245533"/>
            <a:ext cx="8621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kern="0" dirty="0" smtClean="0">
                <a:solidFill>
                  <a:srgbClr val="7030A0"/>
                </a:solidFill>
                <a:latin typeface="Calibri" pitchFamily="34" charset="0"/>
              </a:rPr>
              <a:t>W = 80658175170943878571660636856403766975289505440883277823999999999999</a:t>
            </a:r>
            <a:r>
              <a:rPr lang="en-US" altLang="en-US" kern="0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endParaRPr lang="en-US" sz="110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42329" y="2465723"/>
            <a:ext cx="17475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kern="0" dirty="0" smtClean="0">
                <a:solidFill>
                  <a:srgbClr val="7030A0"/>
                </a:solidFill>
                <a:latin typeface="Calibri" pitchFamily="34" charset="0"/>
              </a:rPr>
              <a:t>W = (52!) - 1</a:t>
            </a:r>
            <a:endParaRPr lang="en-US" sz="140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64713" y="1323108"/>
            <a:ext cx="1606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Ordered Deck</a:t>
            </a:r>
            <a:endParaRPr lang="en-US" u="sng" dirty="0"/>
          </a:p>
        </p:txBody>
      </p:sp>
      <p:sp>
        <p:nvSpPr>
          <p:cNvPr id="11" name="TextBox 10"/>
          <p:cNvSpPr txBox="1"/>
          <p:nvPr/>
        </p:nvSpPr>
        <p:spPr>
          <a:xfrm>
            <a:off x="7408718" y="2098963"/>
            <a:ext cx="1745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Unordered Deck</a:t>
            </a:r>
            <a:endParaRPr lang="en-US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Entropy and Cards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07266" name="Picture 2" descr="http://kingkongpartyrentals.com/images/interactives/poker_table_top_and_chips/kingkongpartyrentals_poker_tab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2648" y="2046363"/>
            <a:ext cx="3266496" cy="2839674"/>
          </a:xfrm>
          <a:prstGeom prst="rect">
            <a:avLst/>
          </a:prstGeom>
          <a:noFill/>
        </p:spPr>
      </p:pic>
      <p:pic>
        <p:nvPicPr>
          <p:cNvPr id="907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8850" y="1411142"/>
            <a:ext cx="172402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7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341" y="4274704"/>
            <a:ext cx="166687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72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4565" y="3019137"/>
            <a:ext cx="1469880" cy="69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727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00194" y="2826473"/>
            <a:ext cx="16859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727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12069" y="4327525"/>
            <a:ext cx="15906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727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74394" y="1476520"/>
            <a:ext cx="172402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6759856" y="1976581"/>
            <a:ext cx="820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Flush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31441" y="3490190"/>
            <a:ext cx="2027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Royal Flush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65632" y="4892964"/>
            <a:ext cx="1843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Three of a kind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21245" y="2038928"/>
            <a:ext cx="1525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High card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8852" y="3594100"/>
            <a:ext cx="1525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Full house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61473" y="4985844"/>
            <a:ext cx="1525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A pair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01095" y="5563676"/>
            <a:ext cx="2754509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Poker: The game that rewards lowest entropy!</a:t>
            </a:r>
            <a:endParaRPr lang="en-US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669280" y="1031875"/>
          <a:ext cx="2489200" cy="3947093"/>
        </p:xfrm>
        <a:graphic>
          <a:graphicData uri="http://schemas.openxmlformats.org/drawingml/2006/table">
            <a:tbl>
              <a:tblPr/>
              <a:tblGrid>
                <a:gridCol w="873760"/>
                <a:gridCol w="1615440"/>
              </a:tblGrid>
              <a:tr h="234995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 err="1" smtClean="0">
                          <a:latin typeface="Calibri" pitchFamily="34" charset="0"/>
                        </a:rPr>
                        <a:t>ln</a:t>
                      </a:r>
                      <a:r>
                        <a:rPr lang="en-US" sz="1800" b="1" i="1" dirty="0" smtClean="0">
                          <a:latin typeface="Calibri" pitchFamily="34" charset="0"/>
                        </a:rPr>
                        <a:t> W</a:t>
                      </a:r>
                      <a:endParaRPr lang="en-US" sz="1800" b="1" dirty="0">
                        <a:latin typeface="Calibri" pitchFamily="34" charset="0"/>
                      </a:endParaRP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 smtClean="0">
                          <a:latin typeface="Calibri" pitchFamily="34" charset="0"/>
                        </a:rPr>
                        <a:t>S </a:t>
                      </a:r>
                      <a:r>
                        <a:rPr lang="en-US" sz="1800" b="1" i="0" dirty="0" smtClean="0">
                          <a:latin typeface="Calibri" pitchFamily="34" charset="0"/>
                        </a:rPr>
                        <a:t>(</a:t>
                      </a:r>
                      <a:r>
                        <a:rPr lang="en-US" sz="1800" b="1" i="1" dirty="0" smtClean="0">
                          <a:latin typeface="Calibri" pitchFamily="34" charset="0"/>
                        </a:rPr>
                        <a:t>J/K</a:t>
                      </a:r>
                      <a:r>
                        <a:rPr lang="en-US" sz="1800" b="1" i="0" dirty="0" smtClean="0">
                          <a:latin typeface="Calibri" pitchFamily="34" charset="0"/>
                        </a:rPr>
                        <a:t>)</a:t>
                      </a:r>
                      <a:endParaRPr lang="en-US" sz="1800" b="1" i="0" dirty="0">
                        <a:latin typeface="Calibri" pitchFamily="34" charset="0"/>
                      </a:endParaRP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1.39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1.92 x 10</a:t>
                      </a:r>
                      <a:r>
                        <a:rPr lang="en-US" sz="1800" b="0" i="0" u="none" strike="noStrike" baseline="30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-23</a:t>
                      </a:r>
                      <a:endParaRPr lang="en-US" sz="1800" b="0" i="0" u="none" strike="noStrike" baseline="30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701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3.58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4.94 x 10</a:t>
                      </a:r>
                      <a:r>
                        <a:rPr lang="en-US" sz="1800" b="0" i="0" u="none" strike="noStrike" baseline="30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-23</a:t>
                      </a:r>
                      <a:endParaRPr lang="en-US" sz="1800" b="0" i="0" u="none" strike="noStrike" baseline="30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6.44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8.89 x 10</a:t>
                      </a:r>
                      <a:r>
                        <a:rPr lang="en-US" sz="1800" b="0" i="0" u="none" strike="noStrike" baseline="30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-23</a:t>
                      </a:r>
                      <a:endParaRPr lang="en-US" sz="1800" b="0" i="0" u="none" strike="noStrike" baseline="30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8.23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1.14 x 10</a:t>
                      </a:r>
                      <a:r>
                        <a:rPr lang="en-US" sz="1800" b="0" i="0" u="none" strike="noStrike" baseline="30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-22</a:t>
                      </a:r>
                      <a:endParaRPr lang="en-US" sz="1800" b="0" i="0" u="none" strike="noStrike" baseline="30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8.54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1.18 x 10</a:t>
                      </a:r>
                      <a:r>
                        <a:rPr lang="en-US" sz="1800" b="0" i="0" u="none" strike="noStrike" baseline="30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-22</a:t>
                      </a:r>
                      <a:endParaRPr lang="en-US" sz="1800" b="0" i="0" u="none" strike="noStrike" baseline="30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9.23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1.27 x 10</a:t>
                      </a:r>
                      <a:r>
                        <a:rPr lang="en-US" sz="1800" b="0" i="0" u="none" strike="noStrike" baseline="30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10.91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1.51 x 10</a:t>
                      </a:r>
                      <a:r>
                        <a:rPr lang="en-US" sz="1800" b="0" i="0" u="none" strike="noStrike" baseline="30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-22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11.72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1.62 x 10</a:t>
                      </a:r>
                      <a:r>
                        <a:rPr lang="en-US" sz="1800" b="0" i="0" u="none" strike="noStrike" baseline="30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-22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13.91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1.92 x 10</a:t>
                      </a:r>
                      <a:r>
                        <a:rPr lang="en-US" sz="1800" b="0" i="0" u="none" strike="noStrike" baseline="30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-22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14.08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1.94 x 10</a:t>
                      </a:r>
                      <a:r>
                        <a:rPr lang="en-US" sz="1800" b="0" i="0" u="none" strike="noStrike" baseline="30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-22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95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772160" y="1031875"/>
          <a:ext cx="4866640" cy="3947093"/>
        </p:xfrm>
        <a:graphic>
          <a:graphicData uri="http://schemas.openxmlformats.org/drawingml/2006/table">
            <a:tbl>
              <a:tblPr/>
              <a:tblGrid>
                <a:gridCol w="3586480"/>
                <a:gridCol w="1280160"/>
              </a:tblGrid>
              <a:tr h="234995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>
                          <a:latin typeface="Calibri" pitchFamily="34" charset="0"/>
                        </a:rPr>
                        <a:t>Hand</a:t>
                      </a:r>
                      <a:endParaRPr lang="en-US" sz="1800" b="1" dirty="0">
                        <a:latin typeface="Calibri" pitchFamily="34" charset="0"/>
                      </a:endParaRP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>
                          <a:latin typeface="Calibri" pitchFamily="34" charset="0"/>
                        </a:rPr>
                        <a:t>W</a:t>
                      </a:r>
                      <a:endParaRPr lang="en-US" sz="1800" b="1" dirty="0">
                        <a:latin typeface="Calibri" pitchFamily="34" charset="0"/>
                      </a:endParaRP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9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itchFamily="34" charset="0"/>
                        </a:rPr>
                        <a:t>Royal flush (AKQJ10 in one suit)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4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701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itchFamily="34" charset="0"/>
                        </a:rPr>
                        <a:t>Straight flush </a:t>
                      </a:r>
                      <a:r>
                        <a:rPr lang="en-US" sz="1800" dirty="0" smtClean="0">
                          <a:latin typeface="Calibri" pitchFamily="34" charset="0"/>
                        </a:rPr>
                        <a:t>(sequence </a:t>
                      </a:r>
                      <a:r>
                        <a:rPr lang="en-US" sz="1800" dirty="0">
                          <a:latin typeface="Calibri" pitchFamily="34" charset="0"/>
                        </a:rPr>
                        <a:t>in one suit)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36 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9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itchFamily="34" charset="0"/>
                        </a:rPr>
                        <a:t>Four of a kind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624 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9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itchFamily="34" charset="0"/>
                        </a:rPr>
                        <a:t>Full house (three of a kind plus a pair)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3,744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9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itchFamily="34" charset="0"/>
                        </a:rPr>
                        <a:t>Flush (five cards in the same suit)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Calibri" pitchFamily="34" charset="0"/>
                        </a:rPr>
                        <a:t>5,108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9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itchFamily="34" charset="0"/>
                        </a:rPr>
                        <a:t>Straight (five cards in sequence)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10,200 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9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itchFamily="34" charset="0"/>
                        </a:rPr>
                        <a:t>Three of a kind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Calibri" pitchFamily="34" charset="0"/>
                        </a:rPr>
                        <a:t>54,912 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9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itchFamily="34" charset="0"/>
                        </a:rPr>
                        <a:t>Two pairs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123,552 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9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itchFamily="34" charset="0"/>
                        </a:rPr>
                        <a:t>One pair 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1,098,240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9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itchFamily="34" charset="0"/>
                        </a:rPr>
                        <a:t>No pairs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1,302,540 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95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Calibri" pitchFamily="34" charset="0"/>
                        </a:rPr>
                        <a:t>Total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2,598,960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Entropy and Cards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3520" y="5172055"/>
            <a:ext cx="86868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Poker: The game that rewards the player with the hand that has the least entropy.</a:t>
            </a:r>
          </a:p>
          <a:p>
            <a:endParaRPr lang="en-US" sz="2000" dirty="0" smtClean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Table does not account for high card (the equivalent of enthalpy?).</a:t>
            </a:r>
            <a:endParaRPr lang="en-US" sz="20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Entropy and Reactions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1100" y="893078"/>
            <a:ext cx="6286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“All” chemical and physical changes involve a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change in entropy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ymbol" pitchFamily="18" charset="2"/>
              </a:rPr>
              <a:t>D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) for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the system. </a:t>
            </a:r>
            <a:endParaRPr kumimoji="0" lang="en-CA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960537" y="1929477"/>
            <a:ext cx="2829621" cy="879148"/>
            <a:chOff x="3155097" y="1817717"/>
            <a:chExt cx="2829621" cy="879148"/>
          </a:xfrm>
        </p:grpSpPr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3155097" y="1817717"/>
              <a:ext cx="2829621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 + B          C + D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4297680" y="2110105"/>
              <a:ext cx="5384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271520" y="2235200"/>
              <a:ext cx="782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S</a:t>
              </a:r>
              <a:r>
                <a:rPr lang="en-US" sz="2400" baseline="-25000" dirty="0" err="1" smtClean="0"/>
                <a:t>initial</a:t>
              </a:r>
              <a:endParaRPr lang="en-US" sz="2400" baseline="-25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29200" y="2235200"/>
              <a:ext cx="782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/>
                <a:t>S</a:t>
              </a:r>
              <a:r>
                <a:rPr lang="en-US" sz="2400" baseline="-25000" dirty="0" err="1" smtClean="0"/>
                <a:t>final</a:t>
              </a:r>
              <a:endParaRPr lang="en-US" sz="2400" baseline="-25000" dirty="0"/>
            </a:p>
          </p:txBody>
        </p:sp>
      </p:grp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5046398" y="2064763"/>
            <a:ext cx="22268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3200" i="1" dirty="0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 = </a:t>
            </a:r>
            <a:r>
              <a:rPr lang="en-US" sz="3200" i="1" dirty="0" err="1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3200" baseline="-25000" dirty="0" err="1" smtClean="0">
                <a:solidFill>
                  <a:srgbClr val="000000"/>
                </a:solidFill>
                <a:latin typeface="Arial" charset="0"/>
              </a:rPr>
              <a:t>f</a:t>
            </a: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 - </a:t>
            </a:r>
            <a:r>
              <a:rPr lang="en-US" sz="3200" i="1" dirty="0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3200" baseline="-25000" dirty="0" smtClean="0">
                <a:solidFill>
                  <a:srgbClr val="000000"/>
                </a:solidFill>
                <a:latin typeface="Arial" charset="0"/>
              </a:rPr>
              <a:t>i</a:t>
            </a:r>
            <a:endParaRPr lang="en-US" sz="32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106680" y="3037840"/>
            <a:ext cx="55016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0000"/>
                </a:solidFill>
              </a:rPr>
              <a:t>If the change from initial to final results in an increase in randomness and number of states.</a:t>
            </a:r>
          </a:p>
        </p:txBody>
      </p: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5959018" y="3235960"/>
            <a:ext cx="1038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 err="1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baseline="-25000" dirty="0" err="1" smtClean="0">
                <a:solidFill>
                  <a:srgbClr val="000000"/>
                </a:solidFill>
                <a:latin typeface="Arial" charset="0"/>
              </a:rPr>
              <a:t>f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&gt; </a:t>
            </a:r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baseline="-25000" dirty="0" smtClean="0">
                <a:solidFill>
                  <a:srgbClr val="000000"/>
                </a:solidFill>
                <a:latin typeface="Arial" charset="0"/>
              </a:rPr>
              <a:t>i</a:t>
            </a:r>
            <a:endParaRPr lang="en-US" sz="2400" i="1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7398116" y="3235960"/>
            <a:ext cx="1089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&gt; 0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302068" y="4582160"/>
            <a:ext cx="15795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= </a:t>
            </a:r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>k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ln</a:t>
            </a:r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> W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1093788" y="3982720"/>
            <a:ext cx="1697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= </a:t>
            </a:r>
            <a:r>
              <a:rPr lang="en-US" sz="2400" i="1" dirty="0" err="1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i="1" baseline="-25000" dirty="0" err="1" smtClean="0">
                <a:solidFill>
                  <a:srgbClr val="000000"/>
                </a:solidFill>
                <a:latin typeface="Arial" charset="0"/>
              </a:rPr>
              <a:t>f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- </a:t>
            </a:r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i="1" baseline="-25000" dirty="0" smtClean="0">
                <a:solidFill>
                  <a:srgbClr val="000000"/>
                </a:solidFill>
                <a:latin typeface="Arial" charset="0"/>
              </a:rPr>
              <a:t>i</a:t>
            </a:r>
            <a:endParaRPr lang="en-US" sz="2400" dirty="0" smtClean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8" name="Group 16"/>
          <p:cNvGrpSpPr>
            <a:grpSpLocks/>
          </p:cNvGrpSpPr>
          <p:nvPr/>
        </p:nvGrpSpPr>
        <p:grpSpPr bwMode="auto">
          <a:xfrm>
            <a:off x="1093788" y="5775008"/>
            <a:ext cx="1857375" cy="849312"/>
            <a:chOff x="230" y="2400"/>
            <a:chExt cx="1170" cy="535"/>
          </a:xfrm>
        </p:grpSpPr>
        <p:sp>
          <p:nvSpPr>
            <p:cNvPr id="19" name="Text Box 11"/>
            <p:cNvSpPr txBox="1">
              <a:spLocks noChangeArrowheads="1"/>
            </p:cNvSpPr>
            <p:nvPr/>
          </p:nvSpPr>
          <p:spPr bwMode="auto">
            <a:xfrm>
              <a:off x="230" y="2518"/>
              <a:ext cx="87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r>
                <a:rPr lang="en-US" sz="2400" i="1" dirty="0" smtClean="0">
                  <a:solidFill>
                    <a:srgbClr val="000000"/>
                  </a:solidFill>
                  <a:latin typeface="Arial" charset="0"/>
                </a:rPr>
                <a:t>S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 = </a:t>
              </a:r>
              <a:r>
                <a:rPr lang="en-US" sz="2400" i="1" dirty="0" smtClean="0">
                  <a:solidFill>
                    <a:srgbClr val="000000"/>
                  </a:solidFill>
                  <a:latin typeface="Arial" charset="0"/>
                </a:rPr>
                <a:t>k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2400" dirty="0" err="1" smtClean="0">
                  <a:solidFill>
                    <a:srgbClr val="000000"/>
                  </a:solidFill>
                  <a:latin typeface="Arial" charset="0"/>
                </a:rPr>
                <a:t>ln</a:t>
              </a:r>
              <a:endParaRPr lang="en-US" sz="2400" dirty="0" smtClean="0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20" name="Group 15"/>
            <p:cNvGrpSpPr>
              <a:grpSpLocks/>
            </p:cNvGrpSpPr>
            <p:nvPr/>
          </p:nvGrpSpPr>
          <p:grpSpPr bwMode="auto">
            <a:xfrm>
              <a:off x="1067" y="2400"/>
              <a:ext cx="333" cy="535"/>
              <a:chOff x="1046" y="3337"/>
              <a:chExt cx="333" cy="535"/>
            </a:xfrm>
          </p:grpSpPr>
          <p:sp>
            <p:nvSpPr>
              <p:cNvPr id="21" name="Text Box 12"/>
              <p:cNvSpPr txBox="1">
                <a:spLocks noChangeArrowheads="1"/>
              </p:cNvSpPr>
              <p:nvPr/>
            </p:nvSpPr>
            <p:spPr bwMode="auto">
              <a:xfrm>
                <a:off x="1046" y="3337"/>
                <a:ext cx="33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i="1" smtClean="0">
                    <a:solidFill>
                      <a:srgbClr val="000000"/>
                    </a:solidFill>
                    <a:latin typeface="Arial" charset="0"/>
                  </a:rPr>
                  <a:t>W</a:t>
                </a:r>
                <a:r>
                  <a:rPr lang="en-US" sz="2400" i="1" baseline="-25000" smtClean="0">
                    <a:solidFill>
                      <a:srgbClr val="000000"/>
                    </a:solidFill>
                    <a:latin typeface="Arial" charset="0"/>
                  </a:rPr>
                  <a:t>f</a:t>
                </a:r>
                <a:endParaRPr lang="en-US" sz="2400" i="1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2" name="Text Box 13"/>
              <p:cNvSpPr txBox="1">
                <a:spLocks noChangeArrowheads="1"/>
              </p:cNvSpPr>
              <p:nvPr/>
            </p:nvSpPr>
            <p:spPr bwMode="auto">
              <a:xfrm>
                <a:off x="1048" y="3584"/>
                <a:ext cx="32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i="1" dirty="0" err="1" smtClean="0">
                    <a:solidFill>
                      <a:srgbClr val="000000"/>
                    </a:solidFill>
                    <a:latin typeface="Arial" charset="0"/>
                  </a:rPr>
                  <a:t>W</a:t>
                </a:r>
                <a:r>
                  <a:rPr lang="en-US" sz="2400" i="1" baseline="-25000" dirty="0" err="1" smtClean="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lang="en-US" sz="2400" i="1" dirty="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3" name="Line 14"/>
              <p:cNvSpPr>
                <a:spLocks noChangeShapeType="1"/>
              </p:cNvSpPr>
              <p:nvPr/>
            </p:nvSpPr>
            <p:spPr bwMode="auto">
              <a:xfrm>
                <a:off x="1096" y="3608"/>
                <a:ext cx="24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5007928" y="4673600"/>
            <a:ext cx="2957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smtClean="0">
                <a:solidFill>
                  <a:srgbClr val="000000"/>
                </a:solidFill>
                <a:latin typeface="Arial" charset="0"/>
              </a:rPr>
              <a:t>W</a:t>
            </a:r>
            <a:r>
              <a:rPr lang="en-US" sz="2400" i="1" baseline="-25000" smtClean="0">
                <a:solidFill>
                  <a:srgbClr val="000000"/>
                </a:solidFill>
                <a:latin typeface="Arial" charset="0"/>
              </a:rPr>
              <a:t>f</a:t>
            </a:r>
            <a:r>
              <a:rPr lang="en-US" sz="2400" i="1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smtClean="0">
                <a:solidFill>
                  <a:srgbClr val="000000"/>
                </a:solidFill>
                <a:latin typeface="Arial" charset="0"/>
              </a:rPr>
              <a:t>&gt; </a:t>
            </a:r>
            <a:r>
              <a:rPr lang="en-US" sz="2400" i="1" smtClean="0">
                <a:solidFill>
                  <a:srgbClr val="000000"/>
                </a:solidFill>
                <a:latin typeface="Arial" charset="0"/>
              </a:rPr>
              <a:t>W</a:t>
            </a:r>
            <a:r>
              <a:rPr lang="en-US" sz="2400" i="1" baseline="-25000" smtClean="0">
                <a:solidFill>
                  <a:srgbClr val="000000"/>
                </a:solidFill>
                <a:latin typeface="Arial" charset="0"/>
              </a:rPr>
              <a:t>i</a:t>
            </a:r>
            <a:r>
              <a:rPr lang="en-US" sz="2400" i="1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smtClean="0">
                <a:solidFill>
                  <a:srgbClr val="000000"/>
                </a:solidFill>
                <a:latin typeface="Arial" charset="0"/>
              </a:rPr>
              <a:t> then</a:t>
            </a:r>
            <a:r>
              <a:rPr lang="en-US" sz="2400" i="1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400" i="1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smtClean="0">
                <a:solidFill>
                  <a:srgbClr val="000000"/>
                </a:solidFill>
                <a:latin typeface="Arial" charset="0"/>
              </a:rPr>
              <a:t> &gt; 0</a:t>
            </a:r>
            <a:endParaRPr lang="en-US" sz="2400" i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4998403" y="5248275"/>
            <a:ext cx="2957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smtClean="0">
                <a:solidFill>
                  <a:srgbClr val="000000"/>
                </a:solidFill>
                <a:latin typeface="Arial" charset="0"/>
              </a:rPr>
              <a:t>W</a:t>
            </a:r>
            <a:r>
              <a:rPr lang="en-US" sz="2400" i="1" baseline="-25000" smtClean="0">
                <a:solidFill>
                  <a:srgbClr val="000000"/>
                </a:solidFill>
                <a:latin typeface="Arial" charset="0"/>
              </a:rPr>
              <a:t>f</a:t>
            </a:r>
            <a:r>
              <a:rPr lang="en-US" sz="2400" i="1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smtClean="0">
                <a:solidFill>
                  <a:srgbClr val="000000"/>
                </a:solidFill>
                <a:latin typeface="Arial" charset="0"/>
              </a:rPr>
              <a:t>&lt; </a:t>
            </a:r>
            <a:r>
              <a:rPr lang="en-US" sz="2400" i="1" smtClean="0">
                <a:solidFill>
                  <a:srgbClr val="000000"/>
                </a:solidFill>
                <a:latin typeface="Arial" charset="0"/>
              </a:rPr>
              <a:t>W</a:t>
            </a:r>
            <a:r>
              <a:rPr lang="en-US" sz="2400" i="1" baseline="-25000" smtClean="0">
                <a:solidFill>
                  <a:srgbClr val="000000"/>
                </a:solidFill>
                <a:latin typeface="Arial" charset="0"/>
              </a:rPr>
              <a:t>i</a:t>
            </a:r>
            <a:r>
              <a:rPr lang="en-US" sz="2400" i="1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smtClean="0">
                <a:solidFill>
                  <a:srgbClr val="000000"/>
                </a:solidFill>
                <a:latin typeface="Arial" charset="0"/>
              </a:rPr>
              <a:t> then</a:t>
            </a:r>
            <a:r>
              <a:rPr lang="en-US" sz="2400" i="1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400" i="1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smtClean="0">
                <a:solidFill>
                  <a:srgbClr val="000000"/>
                </a:solidFill>
                <a:latin typeface="Arial" charset="0"/>
              </a:rPr>
              <a:t> &lt; 0</a:t>
            </a:r>
            <a:endParaRPr lang="en-US" sz="2400" i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1093788" y="5201920"/>
            <a:ext cx="31806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= </a:t>
            </a:r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>k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ln</a:t>
            </a:r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> W </a:t>
            </a:r>
            <a:r>
              <a:rPr lang="en-US" sz="2400" i="1" baseline="-25000" dirty="0" smtClean="0">
                <a:solidFill>
                  <a:srgbClr val="000000"/>
                </a:solidFill>
                <a:latin typeface="Arial" charset="0"/>
              </a:rPr>
              <a:t>f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- </a:t>
            </a:r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>k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ln</a:t>
            </a:r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> W </a:t>
            </a:r>
            <a:r>
              <a:rPr lang="en-US" sz="2400" i="1" baseline="-25000" dirty="0" err="1" smtClean="0">
                <a:solidFill>
                  <a:srgbClr val="000000"/>
                </a:solidFill>
                <a:latin typeface="Arial" charset="0"/>
              </a:rPr>
              <a:t>i</a:t>
            </a:r>
            <a:endParaRPr lang="en-US" sz="2400" dirty="0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25" grpId="0"/>
      <p:bldP spid="26" grpId="0"/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Entropy and Reactions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2" name="Group 23"/>
          <p:cNvGrpSpPr/>
          <p:nvPr/>
        </p:nvGrpSpPr>
        <p:grpSpPr>
          <a:xfrm>
            <a:off x="960537" y="1929477"/>
            <a:ext cx="2829621" cy="879148"/>
            <a:chOff x="3155097" y="1817717"/>
            <a:chExt cx="2829621" cy="879148"/>
          </a:xfrm>
        </p:grpSpPr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3155097" y="1817717"/>
              <a:ext cx="2829621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 + B          C + D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4297680" y="2110105"/>
              <a:ext cx="5384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271520" y="2235200"/>
              <a:ext cx="782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S</a:t>
              </a:r>
              <a:r>
                <a:rPr lang="en-US" sz="2400" baseline="-25000" dirty="0" err="1" smtClean="0"/>
                <a:t>initial</a:t>
              </a:r>
              <a:endParaRPr lang="en-US" sz="2400" baseline="-25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29200" y="2235200"/>
              <a:ext cx="782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/>
                <a:t>S</a:t>
              </a:r>
              <a:r>
                <a:rPr lang="en-US" sz="2400" baseline="-25000" dirty="0" err="1" smtClean="0"/>
                <a:t>final</a:t>
              </a:r>
              <a:endParaRPr lang="en-US" sz="2400" baseline="-25000" dirty="0"/>
            </a:p>
          </p:txBody>
        </p:sp>
      </p:grp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5046398" y="2064763"/>
            <a:ext cx="22268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3200" i="1" dirty="0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 = </a:t>
            </a:r>
            <a:r>
              <a:rPr lang="en-US" sz="3200" i="1" dirty="0" err="1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3200" baseline="-25000" dirty="0" err="1" smtClean="0">
                <a:solidFill>
                  <a:srgbClr val="000000"/>
                </a:solidFill>
                <a:latin typeface="Arial" charset="0"/>
              </a:rPr>
              <a:t>f</a:t>
            </a: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 - </a:t>
            </a:r>
            <a:r>
              <a:rPr lang="en-US" sz="3200" i="1" dirty="0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3200" baseline="-25000" dirty="0" smtClean="0">
                <a:solidFill>
                  <a:srgbClr val="000000"/>
                </a:solidFill>
                <a:latin typeface="Arial" charset="0"/>
              </a:rPr>
              <a:t>i</a:t>
            </a:r>
            <a:endParaRPr lang="en-US" sz="32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116840" y="3058160"/>
            <a:ext cx="37744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u="sng" dirty="0" smtClean="0">
                <a:solidFill>
                  <a:srgbClr val="000000"/>
                </a:solidFill>
              </a:rPr>
              <a:t>General Molecular Trends: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302628" y="3550920"/>
            <a:ext cx="8972006" cy="287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lnSpc>
                <a:spcPct val="90000"/>
              </a:lnSpc>
              <a:spcBef>
                <a:spcPct val="20000"/>
              </a:spcBef>
              <a:buFont typeface="+mj-lt"/>
              <a:buAutoNum type="arabicParenR"/>
              <a:defRPr/>
            </a:pPr>
            <a:r>
              <a:rPr lang="en-US" altLang="en-US" sz="2800" dirty="0" smtClean="0"/>
              <a:t>Structure </a:t>
            </a:r>
            <a:r>
              <a:rPr lang="en-US" altLang="en-US" sz="2400" dirty="0" smtClean="0"/>
              <a:t>(gas vs solid, etc.)</a:t>
            </a:r>
            <a:r>
              <a:rPr lang="en-US" altLang="en-US" sz="2800" dirty="0" smtClean="0"/>
              <a:t> 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800" dirty="0" smtClean="0"/>
              <a:t>	</a:t>
            </a:r>
            <a:r>
              <a:rPr lang="en-US" altLang="en-US" sz="2800" dirty="0" smtClean="0">
                <a:solidFill>
                  <a:srgbClr val="7030A0"/>
                </a:solidFill>
              </a:rPr>
              <a:t>less structure </a:t>
            </a:r>
            <a:r>
              <a:rPr lang="en-US" altLang="en-US" sz="2800" dirty="0" smtClean="0"/>
              <a:t>=</a:t>
            </a:r>
            <a:r>
              <a:rPr lang="en-US" altLang="en-US" sz="2800" dirty="0" smtClean="0">
                <a:solidFill>
                  <a:srgbClr val="008000"/>
                </a:solidFill>
              </a:rPr>
              <a:t>more states </a:t>
            </a:r>
            <a:r>
              <a:rPr lang="en-US" altLang="en-US" sz="2800" dirty="0" smtClean="0"/>
              <a:t>= </a:t>
            </a:r>
            <a:r>
              <a:rPr lang="en-US" altLang="en-US" sz="2800" dirty="0" smtClean="0">
                <a:solidFill>
                  <a:srgbClr val="FF0000"/>
                </a:solidFill>
              </a:rPr>
              <a:t>more entropy</a:t>
            </a:r>
          </a:p>
          <a:p>
            <a:pPr marL="514350" lvl="0" indent="-514350">
              <a:lnSpc>
                <a:spcPct val="90000"/>
              </a:lnSpc>
              <a:spcBef>
                <a:spcPct val="20000"/>
              </a:spcBef>
              <a:buFont typeface="+mj-lt"/>
              <a:buAutoNum type="arabicParenR" startAt="2"/>
              <a:defRPr/>
            </a:pPr>
            <a:r>
              <a:rPr lang="en-US" altLang="en-US" sz="2800" dirty="0" smtClean="0"/>
              <a:t>Temperature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800" dirty="0" smtClean="0"/>
              <a:t>	</a:t>
            </a:r>
            <a:r>
              <a:rPr lang="en-US" altLang="en-US" sz="2800" dirty="0" smtClean="0">
                <a:solidFill>
                  <a:srgbClr val="7030A0"/>
                </a:solidFill>
              </a:rPr>
              <a:t>higher temp </a:t>
            </a:r>
            <a:r>
              <a:rPr lang="en-US" altLang="en-US" sz="2800" dirty="0" smtClean="0"/>
              <a:t>= </a:t>
            </a:r>
            <a:r>
              <a:rPr lang="en-US" altLang="en-US" sz="2800" dirty="0" smtClean="0">
                <a:solidFill>
                  <a:srgbClr val="008000"/>
                </a:solidFill>
              </a:rPr>
              <a:t>more energy states </a:t>
            </a:r>
            <a:r>
              <a:rPr lang="en-US" altLang="en-US" sz="2800" dirty="0" smtClean="0"/>
              <a:t>=</a:t>
            </a:r>
            <a:r>
              <a:rPr lang="en-US" altLang="en-US" sz="2800" dirty="0" smtClean="0">
                <a:solidFill>
                  <a:schemeClr val="accent2"/>
                </a:solidFill>
              </a:rPr>
              <a:t> </a:t>
            </a:r>
            <a:r>
              <a:rPr lang="en-US" altLang="en-US" sz="2800" dirty="0" smtClean="0">
                <a:solidFill>
                  <a:srgbClr val="FF0000"/>
                </a:solidFill>
              </a:rPr>
              <a:t>more entropy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arenR" startAt="3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Number of particles/atoms </a:t>
            </a:r>
          </a:p>
          <a:p>
            <a:pPr marL="344488" marR="0" lvl="0" indent="-34448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 particles 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 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 states 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 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 entropy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81100" y="893078"/>
            <a:ext cx="6286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“All” chemical and physical changes involve a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change in entropy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ymbol" pitchFamily="18" charset="2"/>
              </a:rPr>
              <a:t>D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) for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the system. </a:t>
            </a:r>
            <a:endParaRPr kumimoji="0" lang="en-CA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00200" y="323"/>
            <a:ext cx="58674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1) Structure/Phase</a:t>
            </a:r>
            <a:endParaRPr lang="en-US" sz="4000" u="sng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28600" y="3834039"/>
            <a:ext cx="8686800" cy="2751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For any substance, the solid state is more ordered than the liquid state and the liquid state is more ordered than gas state.</a:t>
            </a:r>
          </a:p>
          <a:p>
            <a:pPr>
              <a:lnSpc>
                <a:spcPct val="90000"/>
              </a:lnSpc>
            </a:pPr>
            <a:endParaRPr lang="en-US" sz="24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sym typeface="Symbol" pitchFamily="18" charset="2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sym typeface="Symbol" pitchFamily="18" charset="2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sym typeface="Symbol" pitchFamily="18" charset="2"/>
              </a:rPr>
              <a:t>When </a:t>
            </a:r>
            <a:r>
              <a:rPr lang="en-US" sz="2400" dirty="0">
                <a:sym typeface="Symbol" pitchFamily="18" charset="2"/>
              </a:rPr>
              <a:t>a gas expands into a vacuum, its entropy increases because the increased volume allows for greater atomic or molecular </a:t>
            </a:r>
            <a:r>
              <a:rPr lang="en-US" sz="2400" dirty="0" smtClean="0">
                <a:sym typeface="Symbol" pitchFamily="18" charset="2"/>
              </a:rPr>
              <a:t>disorder.</a:t>
            </a:r>
            <a:endParaRPr lang="en-US" sz="2400" dirty="0">
              <a:sym typeface="Symbol" pitchFamily="18" charset="2"/>
            </a:endParaRPr>
          </a:p>
        </p:txBody>
      </p:sp>
      <p:pic>
        <p:nvPicPr>
          <p:cNvPr id="912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3194" y="889259"/>
            <a:ext cx="6957624" cy="229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>
            <a:off x="2793365" y="3180715"/>
            <a:ext cx="2883535" cy="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097530" y="3187700"/>
            <a:ext cx="233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  <a:latin typeface="Calibri" pitchFamily="34" charset="0"/>
              </a:rPr>
              <a:t>Increasing disorder</a:t>
            </a:r>
          </a:p>
          <a:p>
            <a:r>
              <a:rPr lang="en-US" sz="1600" dirty="0" smtClean="0">
                <a:solidFill>
                  <a:srgbClr val="7030A0"/>
                </a:solidFill>
                <a:latin typeface="Calibri" pitchFamily="34" charset="0"/>
              </a:rPr>
              <a:t>Increasing entropy (S)</a:t>
            </a:r>
            <a:endParaRPr lang="en-US" sz="1600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2751138" y="4734825"/>
            <a:ext cx="2878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 err="1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baseline="-25000" dirty="0" err="1" smtClean="0">
                <a:solidFill>
                  <a:srgbClr val="000000"/>
                </a:solidFill>
                <a:latin typeface="Arial" charset="0"/>
              </a:rPr>
              <a:t>solid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&lt; </a:t>
            </a:r>
            <a:r>
              <a:rPr lang="en-US" sz="2400" i="1" dirty="0" err="1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baseline="-25000" dirty="0" err="1" smtClean="0">
                <a:solidFill>
                  <a:srgbClr val="000000"/>
                </a:solidFill>
                <a:latin typeface="Arial" charset="0"/>
              </a:rPr>
              <a:t>liquid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&lt;&lt; </a:t>
            </a:r>
            <a:r>
              <a:rPr lang="en-US" sz="2400" i="1" dirty="0" err="1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baseline="-25000" dirty="0" err="1" smtClean="0">
                <a:solidFill>
                  <a:srgbClr val="000000"/>
                </a:solidFill>
                <a:latin typeface="Arial" charset="0"/>
              </a:rPr>
              <a:t>gas</a:t>
            </a:r>
            <a:endParaRPr lang="en-US" sz="2400" i="1" dirty="0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868863" y="3759180"/>
            <a:ext cx="4122737" cy="396875"/>
            <a:chOff x="2994" y="1758"/>
            <a:chExt cx="2597" cy="250"/>
          </a:xfrm>
        </p:grpSpPr>
        <p:sp>
          <p:nvSpPr>
            <p:cNvPr id="57356" name="Text Box 6"/>
            <p:cNvSpPr txBox="1">
              <a:spLocks noChangeArrowheads="1"/>
            </p:cNvSpPr>
            <p:nvPr/>
          </p:nvSpPr>
          <p:spPr bwMode="auto">
            <a:xfrm>
              <a:off x="2994" y="1758"/>
              <a:ext cx="259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  <a:latin typeface="Arial" charset="0"/>
                </a:rPr>
                <a:t>C </a:t>
              </a:r>
              <a:r>
                <a:rPr lang="en-US" smtClean="0">
                  <a:solidFill>
                    <a:srgbClr val="000000"/>
                  </a:solidFill>
                  <a:latin typeface="Arial" charset="0"/>
                </a:rPr>
                <a:t>(graphite)</a:t>
              </a:r>
              <a:r>
                <a:rPr lang="en-US" sz="2000" smtClean="0">
                  <a:solidFill>
                    <a:srgbClr val="000000"/>
                  </a:solidFill>
                  <a:latin typeface="Arial" charset="0"/>
                </a:rPr>
                <a:t> + 1/2O</a:t>
              </a:r>
              <a:r>
                <a:rPr lang="en-US" sz="2000" baseline="-25000" smtClean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smtClea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smtClean="0">
                  <a:solidFill>
                    <a:srgbClr val="000000"/>
                  </a:solidFill>
                  <a:latin typeface="Arial" charset="0"/>
                </a:rPr>
                <a:t>g</a:t>
              </a:r>
              <a:r>
                <a:rPr lang="en-US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smtClean="0">
                  <a:solidFill>
                    <a:srgbClr val="000000"/>
                  </a:solidFill>
                  <a:latin typeface="Arial" charset="0"/>
                </a:rPr>
                <a:t>          CO </a:t>
              </a:r>
              <a:r>
                <a:rPr lang="en-US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smtClean="0">
                  <a:solidFill>
                    <a:srgbClr val="000000"/>
                  </a:solidFill>
                  <a:latin typeface="Arial" charset="0"/>
                </a:rPr>
                <a:t>g</a:t>
              </a:r>
              <a:r>
                <a:rPr lang="en-US" smtClean="0">
                  <a:solidFill>
                    <a:srgbClr val="000000"/>
                  </a:solidFill>
                  <a:latin typeface="Arial" charset="0"/>
                </a:rPr>
                <a:t>)</a:t>
              </a:r>
              <a:endParaRPr lang="en-US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357" name="Line 18"/>
            <p:cNvSpPr>
              <a:spLocks noChangeShapeType="1"/>
            </p:cNvSpPr>
            <p:nvPr/>
          </p:nvSpPr>
          <p:spPr bwMode="auto">
            <a:xfrm>
              <a:off x="4688" y="1896"/>
              <a:ext cx="3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4868863" y="4254480"/>
            <a:ext cx="3713162" cy="396875"/>
            <a:chOff x="2994" y="2070"/>
            <a:chExt cx="2339" cy="250"/>
          </a:xfrm>
        </p:grpSpPr>
        <p:sp>
          <p:nvSpPr>
            <p:cNvPr id="57354" name="Text Box 10"/>
            <p:cNvSpPr txBox="1">
              <a:spLocks noChangeArrowheads="1"/>
            </p:cNvSpPr>
            <p:nvPr/>
          </p:nvSpPr>
          <p:spPr bwMode="auto">
            <a:xfrm>
              <a:off x="2994" y="2070"/>
              <a:ext cx="233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  <a:latin typeface="Arial" charset="0"/>
                </a:rPr>
                <a:t>CO </a:t>
              </a:r>
              <a:r>
                <a:rPr lang="en-US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smtClean="0">
                  <a:solidFill>
                    <a:srgbClr val="000000"/>
                  </a:solidFill>
                  <a:latin typeface="Arial" charset="0"/>
                </a:rPr>
                <a:t>g</a:t>
              </a:r>
              <a:r>
                <a:rPr lang="en-US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smtClean="0">
                  <a:solidFill>
                    <a:srgbClr val="000000"/>
                  </a:solidFill>
                  <a:latin typeface="Arial" charset="0"/>
                </a:rPr>
                <a:t> + 1/2O</a:t>
              </a:r>
              <a:r>
                <a:rPr lang="en-US" sz="2000" baseline="-25000" smtClean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smtClea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smtClean="0">
                  <a:solidFill>
                    <a:srgbClr val="000000"/>
                  </a:solidFill>
                  <a:latin typeface="Arial" charset="0"/>
                </a:rPr>
                <a:t>g</a:t>
              </a:r>
              <a:r>
                <a:rPr lang="en-US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smtClean="0">
                  <a:solidFill>
                    <a:srgbClr val="000000"/>
                  </a:solidFill>
                  <a:latin typeface="Arial" charset="0"/>
                </a:rPr>
                <a:t>          CO</a:t>
              </a:r>
              <a:r>
                <a:rPr lang="en-US" sz="2000" baseline="-25000" smtClean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smtClea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smtClean="0">
                  <a:solidFill>
                    <a:srgbClr val="000000"/>
                  </a:solidFill>
                  <a:latin typeface="Arial" charset="0"/>
                </a:rPr>
                <a:t>g</a:t>
              </a:r>
              <a:r>
                <a:rPr lang="en-US" smtClean="0">
                  <a:solidFill>
                    <a:srgbClr val="000000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57355" name="Line 19"/>
            <p:cNvSpPr>
              <a:spLocks noChangeShapeType="1"/>
            </p:cNvSpPr>
            <p:nvPr/>
          </p:nvSpPr>
          <p:spPr bwMode="auto">
            <a:xfrm>
              <a:off x="4368" y="2192"/>
              <a:ext cx="3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4868863" y="4702155"/>
            <a:ext cx="4010025" cy="444500"/>
            <a:chOff x="2994" y="2352"/>
            <a:chExt cx="2526" cy="280"/>
          </a:xfrm>
        </p:grpSpPr>
        <p:sp>
          <p:nvSpPr>
            <p:cNvPr id="57351" name="Text Box 14"/>
            <p:cNvSpPr txBox="1">
              <a:spLocks noChangeArrowheads="1"/>
            </p:cNvSpPr>
            <p:nvPr/>
          </p:nvSpPr>
          <p:spPr bwMode="auto">
            <a:xfrm>
              <a:off x="2994" y="2382"/>
              <a:ext cx="243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C 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(graphite)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+ O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 smtClean="0">
                  <a:solidFill>
                    <a:srgbClr val="000000"/>
                  </a:solidFill>
                  <a:latin typeface="Arial" charset="0"/>
                </a:rPr>
                <a:t>g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         CO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 smtClean="0">
                  <a:solidFill>
                    <a:srgbClr val="000000"/>
                  </a:solidFill>
                  <a:latin typeface="Arial" charset="0"/>
                </a:rPr>
                <a:t>g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  <a:endParaRPr lang="en-US" sz="2000" dirty="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352" name="Line 17"/>
            <p:cNvSpPr>
              <a:spLocks noChangeShapeType="1"/>
            </p:cNvSpPr>
            <p:nvPr/>
          </p:nvSpPr>
          <p:spPr bwMode="auto">
            <a:xfrm>
              <a:off x="3024" y="2352"/>
              <a:ext cx="24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353" name="Line 20"/>
            <p:cNvSpPr>
              <a:spLocks noChangeShapeType="1"/>
            </p:cNvSpPr>
            <p:nvPr/>
          </p:nvSpPr>
          <p:spPr bwMode="auto">
            <a:xfrm>
              <a:off x="4464" y="2512"/>
              <a:ext cx="3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57350" name="Picture 14" descr="D:\Ramesh dont del\CHANG-11e\Art File\labeled_jpegs\06_labeled_images\cha02680_06_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775" y="928913"/>
            <a:ext cx="4104735" cy="580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 smtClean="0">
                <a:solidFill>
                  <a:prstClr val="black"/>
                </a:solidFill>
                <a:latin typeface="Calibri"/>
              </a:rPr>
              <a:t>Reaction Enthalpy</a:t>
            </a:r>
            <a:endParaRPr lang="en-US" sz="4000" u="sng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4874310" y="2071904"/>
            <a:ext cx="3862388" cy="396875"/>
            <a:chOff x="3030" y="2382"/>
            <a:chExt cx="2433" cy="250"/>
          </a:xfrm>
        </p:grpSpPr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3030" y="2382"/>
              <a:ext cx="243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C 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(graphite)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+ O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 smtClean="0">
                  <a:solidFill>
                    <a:srgbClr val="000000"/>
                  </a:solidFill>
                  <a:latin typeface="Arial" charset="0"/>
                </a:rPr>
                <a:t>g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         CO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 smtClean="0">
                  <a:solidFill>
                    <a:srgbClr val="000000"/>
                  </a:solidFill>
                  <a:latin typeface="Arial" charset="0"/>
                </a:rPr>
                <a:t>g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  <a:endParaRPr lang="en-US" sz="2000" dirty="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" name="Line 20"/>
            <p:cNvSpPr>
              <a:spLocks noChangeShapeType="1"/>
            </p:cNvSpPr>
            <p:nvPr/>
          </p:nvSpPr>
          <p:spPr bwMode="auto">
            <a:xfrm>
              <a:off x="4464" y="2512"/>
              <a:ext cx="3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413605" y="1549390"/>
            <a:ext cx="2953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0000FF"/>
                </a:solidFill>
                <a:latin typeface="Calibri" panose="020F0502020204030204" pitchFamily="34" charset="0"/>
              </a:rPr>
              <a:t>Direct Reaction</a:t>
            </a:r>
            <a:endParaRPr lang="en-US" sz="2400" b="1" u="sng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92157" y="3225787"/>
            <a:ext cx="2953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0000FF"/>
                </a:solidFill>
                <a:latin typeface="Calibri" panose="020F0502020204030204" pitchFamily="34" charset="0"/>
              </a:rPr>
              <a:t>Multistep Reaction</a:t>
            </a:r>
            <a:endParaRPr lang="en-US" sz="2400" b="1" u="sng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24050-D225-49E2-B10B-BDCC4DB681F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4043363" y="6225710"/>
            <a:ext cx="1089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400" i="1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smtClean="0">
                <a:solidFill>
                  <a:srgbClr val="000000"/>
                </a:solidFill>
                <a:latin typeface="Arial" charset="0"/>
              </a:rPr>
              <a:t> &gt; 0</a:t>
            </a: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3485455" y="1068598"/>
            <a:ext cx="2166937" cy="461963"/>
            <a:chOff x="3015" y="192"/>
            <a:chExt cx="1365" cy="291"/>
          </a:xfrm>
        </p:grpSpPr>
        <p:sp>
          <p:nvSpPr>
            <p:cNvPr id="10249" name="Text Box 11"/>
            <p:cNvSpPr txBox="1">
              <a:spLocks noChangeArrowheads="1"/>
            </p:cNvSpPr>
            <p:nvPr/>
          </p:nvSpPr>
          <p:spPr bwMode="auto">
            <a:xfrm>
              <a:off x="3015" y="192"/>
              <a:ext cx="136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I</a:t>
              </a:r>
              <a:r>
                <a:rPr lang="en-US" sz="2400" baseline="-25000" dirty="0" smtClean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400" i="1" dirty="0" smtClean="0">
                  <a:solidFill>
                    <a:srgbClr val="000000"/>
                  </a:solidFill>
                  <a:latin typeface="Arial" charset="0"/>
                </a:rPr>
                <a:t>s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)          I</a:t>
              </a:r>
              <a:r>
                <a:rPr lang="en-US" sz="2400" baseline="-25000" dirty="0" smtClean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400" i="1" dirty="0" smtClean="0">
                  <a:solidFill>
                    <a:srgbClr val="000000"/>
                  </a:solidFill>
                  <a:latin typeface="Arial" charset="0"/>
                </a:rPr>
                <a:t>g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10250" name="Line 12"/>
            <p:cNvSpPr>
              <a:spLocks noChangeShapeType="1"/>
            </p:cNvSpPr>
            <p:nvPr/>
          </p:nvSpPr>
          <p:spPr bwMode="auto">
            <a:xfrm>
              <a:off x="3505" y="349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33809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4325" y="1652123"/>
            <a:ext cx="3649663" cy="446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874127" y="5547145"/>
            <a:ext cx="24336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D</a:t>
            </a:r>
            <a:r>
              <a:rPr 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H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= 107 kJ/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mol</a:t>
            </a: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Phase Change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33400" y="1126650"/>
            <a:ext cx="807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Processes that lead to an increase in entropy (</a:t>
            </a:r>
            <a:r>
              <a:rPr lang="en-US" sz="2400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&gt; 0)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5791200" y="2282346"/>
            <a:ext cx="3810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5829300" y="6324600"/>
            <a:ext cx="3810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3200" y="4705350"/>
            <a:ext cx="538162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8038" y="3086760"/>
            <a:ext cx="4503737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5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1695659"/>
            <a:ext cx="45339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4000" u="sng" dirty="0">
                <a:solidFill>
                  <a:prstClr val="black"/>
                </a:solidFill>
                <a:latin typeface="Calibri"/>
              </a:rPr>
              <a:t>Structure/Phase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4000" u="sng" dirty="0">
                <a:solidFill>
                  <a:prstClr val="black"/>
                </a:solidFill>
                <a:latin typeface="Calibri"/>
              </a:rPr>
              <a:t>Structure/Phase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0"/>
            <a:ext cx="3657600" cy="2481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71072" y="910769"/>
            <a:ext cx="7620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</a:rPr>
              <a:t>The entropy change accompanying the dissolution of a salt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77376" y="1879590"/>
            <a:ext cx="1828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i="1" dirty="0">
                <a:solidFill>
                  <a:srgbClr val="ED181E"/>
                </a:solidFill>
                <a:latin typeface="Calibri" panose="020F0502020204030204" pitchFamily="34" charset="0"/>
              </a:rPr>
              <a:t>pure solid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224314" y="4731660"/>
            <a:ext cx="1828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i="1" dirty="0">
                <a:solidFill>
                  <a:srgbClr val="ED181E"/>
                </a:solidFill>
                <a:latin typeface="Calibri" panose="020F0502020204030204" pitchFamily="34" charset="0"/>
              </a:rPr>
              <a:t>pure liquid</a:t>
            </a:r>
          </a:p>
        </p:txBody>
      </p:sp>
      <p:grpSp>
        <p:nvGrpSpPr>
          <p:cNvPr id="9" name="Group 12"/>
          <p:cNvGrpSpPr>
            <a:grpSpLocks/>
          </p:cNvGrpSpPr>
          <p:nvPr/>
        </p:nvGrpSpPr>
        <p:grpSpPr bwMode="auto">
          <a:xfrm>
            <a:off x="5105400" y="1676400"/>
            <a:ext cx="3657600" cy="4033838"/>
            <a:chOff x="3216" y="1056"/>
            <a:chExt cx="2304" cy="2541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056"/>
              <a:ext cx="2304" cy="224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3816" y="3306"/>
              <a:ext cx="115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400" i="1" dirty="0">
                  <a:solidFill>
                    <a:srgbClr val="ED181E"/>
                  </a:solidFill>
                  <a:latin typeface="Calibri" panose="020F0502020204030204" pitchFamily="34" charset="0"/>
                </a:rPr>
                <a:t>solution</a:t>
              </a: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4038600" y="3086100"/>
            <a:ext cx="1066800" cy="419100"/>
            <a:chOff x="2544" y="1944"/>
            <a:chExt cx="672" cy="264"/>
          </a:xfrm>
        </p:grpSpPr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2640" y="2208"/>
              <a:ext cx="5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2544" y="1944"/>
              <a:ext cx="672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000" dirty="0">
                  <a:solidFill>
                    <a:prstClr val="black"/>
                  </a:solidFill>
                  <a:latin typeface="Calibri" panose="020F0502020204030204" pitchFamily="34" charset="0"/>
                </a:rPr>
                <a:t>MIX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3868923" y="5776761"/>
            <a:ext cx="14061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32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 charset="0"/>
              </a:rPr>
              <a:t> &gt; 0</a:t>
            </a:r>
            <a:endParaRPr lang="en-US" sz="3200" dirty="0"/>
          </a:p>
        </p:txBody>
      </p:sp>
    </p:spTree>
    <p:extLst>
      <p:ext uri="{BB962C8B-B14F-4D97-AF65-F5344CB8AC3E}">
        <p14:creationId xmlns="" xmlns:p14="http://schemas.microsoft.com/office/powerpoint/2010/main" val="365228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4000" u="sng" dirty="0">
                <a:solidFill>
                  <a:prstClr val="black"/>
                </a:solidFill>
                <a:latin typeface="Calibri"/>
              </a:rPr>
              <a:t>Structure/Phase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1763" y="910769"/>
            <a:ext cx="8242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</a:rPr>
              <a:t>The small increase in entropy when ethanol </a:t>
            </a:r>
            <a:r>
              <a:rPr lang="en-US" alt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and water mix</a:t>
            </a:r>
            <a:endParaRPr lang="en-US" altLang="en-US" sz="24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92484" y="6196164"/>
            <a:ext cx="14061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32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 charset="0"/>
              </a:rPr>
              <a:t> &gt; 0</a:t>
            </a:r>
            <a:endParaRPr lang="en-US" sz="3200" dirty="0"/>
          </a:p>
        </p:txBody>
      </p:sp>
      <p:grpSp>
        <p:nvGrpSpPr>
          <p:cNvPr id="16" name="Group 10"/>
          <p:cNvGrpSpPr>
            <a:grpSpLocks/>
          </p:cNvGrpSpPr>
          <p:nvPr/>
        </p:nvGrpSpPr>
        <p:grpSpPr bwMode="auto">
          <a:xfrm>
            <a:off x="2739528" y="2598042"/>
            <a:ext cx="2743200" cy="3171825"/>
            <a:chOff x="336" y="1152"/>
            <a:chExt cx="1728" cy="1998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152"/>
              <a:ext cx="1728" cy="172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 Box 6"/>
            <p:cNvSpPr txBox="1">
              <a:spLocks noChangeArrowheads="1"/>
            </p:cNvSpPr>
            <p:nvPr/>
          </p:nvSpPr>
          <p:spPr bwMode="auto">
            <a:xfrm>
              <a:off x="717" y="2859"/>
              <a:ext cx="91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400" dirty="0">
                  <a:solidFill>
                    <a:srgbClr val="FF0000"/>
                  </a:solidFill>
                </a:rPr>
                <a:t>Ethanol</a:t>
              </a:r>
            </a:p>
          </p:txBody>
        </p:sp>
      </p:grpSp>
      <p:grpSp>
        <p:nvGrpSpPr>
          <p:cNvPr id="19" name="Group 11"/>
          <p:cNvGrpSpPr>
            <a:grpSpLocks/>
          </p:cNvGrpSpPr>
          <p:nvPr/>
        </p:nvGrpSpPr>
        <p:grpSpPr bwMode="auto">
          <a:xfrm>
            <a:off x="-29075" y="2569014"/>
            <a:ext cx="2743200" cy="3138488"/>
            <a:chOff x="2112" y="1200"/>
            <a:chExt cx="1728" cy="1977"/>
          </a:xfrm>
        </p:grpSpPr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200"/>
              <a:ext cx="1728" cy="167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 Box 7"/>
            <p:cNvSpPr txBox="1">
              <a:spLocks noChangeArrowheads="1"/>
            </p:cNvSpPr>
            <p:nvPr/>
          </p:nvSpPr>
          <p:spPr bwMode="auto">
            <a:xfrm>
              <a:off x="2529" y="2886"/>
              <a:ext cx="91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400" dirty="0">
                  <a:solidFill>
                    <a:srgbClr val="FF0000"/>
                  </a:solidFill>
                </a:rPr>
                <a:t>Water</a:t>
              </a:r>
            </a:p>
          </p:txBody>
        </p:sp>
      </p:grpSp>
      <p:grpSp>
        <p:nvGrpSpPr>
          <p:cNvPr id="22" name="Group 12"/>
          <p:cNvGrpSpPr>
            <a:grpSpLocks/>
          </p:cNvGrpSpPr>
          <p:nvPr/>
        </p:nvGrpSpPr>
        <p:grpSpPr bwMode="auto">
          <a:xfrm>
            <a:off x="6342738" y="2569014"/>
            <a:ext cx="2743200" cy="3919538"/>
            <a:chOff x="3840" y="1152"/>
            <a:chExt cx="1728" cy="2469"/>
          </a:xfrm>
        </p:grpSpPr>
        <p:pic>
          <p:nvPicPr>
            <p:cNvPr id="23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1152"/>
              <a:ext cx="1728" cy="172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Box 8"/>
            <p:cNvSpPr txBox="1">
              <a:spLocks noChangeArrowheads="1"/>
            </p:cNvSpPr>
            <p:nvPr/>
          </p:nvSpPr>
          <p:spPr bwMode="auto">
            <a:xfrm>
              <a:off x="4059" y="2865"/>
              <a:ext cx="1394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400" dirty="0">
                  <a:solidFill>
                    <a:srgbClr val="FF0000"/>
                  </a:solidFill>
                </a:rPr>
                <a:t>Solution of ethanol and water</a:t>
              </a:r>
            </a:p>
          </p:txBody>
        </p: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404726110"/>
              </p:ext>
            </p:extLst>
          </p:nvPr>
        </p:nvGraphicFramePr>
        <p:xfrm>
          <a:off x="729107" y="1586514"/>
          <a:ext cx="1309235" cy="688595"/>
        </p:xfrm>
        <a:graphic>
          <a:graphicData uri="http://schemas.openxmlformats.org/presentationml/2006/ole">
            <p:oleObj spid="_x0000_s906270" name="CS ChemDraw Drawing" r:id="rId6" imgW="612360" imgH="322200" progId="ChemDraw.Document.6.0">
              <p:embed/>
            </p:oleObj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706051852"/>
              </p:ext>
            </p:extLst>
          </p:nvPr>
        </p:nvGraphicFramePr>
        <p:xfrm>
          <a:off x="3442959" y="1678130"/>
          <a:ext cx="1594360" cy="673174"/>
        </p:xfrm>
        <a:graphic>
          <a:graphicData uri="http://schemas.openxmlformats.org/presentationml/2006/ole">
            <p:oleObj spid="_x0000_s906271" name="CS ChemDraw Drawing" r:id="rId7" imgW="762840" imgH="322200" progId="ChemDraw.Document.6.0">
              <p:embed/>
            </p:oleObj>
          </a:graphicData>
        </a:graphic>
      </p:graphicFrame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5362161" y="3515164"/>
            <a:ext cx="1066800" cy="419100"/>
            <a:chOff x="2544" y="1944"/>
            <a:chExt cx="672" cy="264"/>
          </a:xfrm>
        </p:grpSpPr>
        <p:sp>
          <p:nvSpPr>
            <p:cNvPr id="28" name="Line 9"/>
            <p:cNvSpPr>
              <a:spLocks noChangeShapeType="1"/>
            </p:cNvSpPr>
            <p:nvPr/>
          </p:nvSpPr>
          <p:spPr bwMode="auto">
            <a:xfrm>
              <a:off x="2640" y="2208"/>
              <a:ext cx="5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Text Box 10"/>
            <p:cNvSpPr txBox="1">
              <a:spLocks noChangeArrowheads="1"/>
            </p:cNvSpPr>
            <p:nvPr/>
          </p:nvSpPr>
          <p:spPr bwMode="auto">
            <a:xfrm>
              <a:off x="2544" y="1944"/>
              <a:ext cx="672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000" dirty="0">
                  <a:solidFill>
                    <a:prstClr val="black"/>
                  </a:solidFill>
                  <a:latin typeface="Calibri" panose="020F0502020204030204" pitchFamily="34" charset="0"/>
                </a:rPr>
                <a:t>MIX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146770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Entropy and Reactions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1100" y="893078"/>
            <a:ext cx="67640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“All” chemical and physical changes involve a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change in entropy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ymbol" pitchFamily="18" charset="2"/>
              </a:rPr>
              <a:t>D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) for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the system. </a:t>
            </a:r>
            <a:endParaRPr kumimoji="0" lang="en-CA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2" name="Group 23"/>
          <p:cNvGrpSpPr/>
          <p:nvPr/>
        </p:nvGrpSpPr>
        <p:grpSpPr>
          <a:xfrm>
            <a:off x="960537" y="1929477"/>
            <a:ext cx="2829621" cy="879148"/>
            <a:chOff x="3155097" y="1817717"/>
            <a:chExt cx="2829621" cy="879148"/>
          </a:xfrm>
        </p:grpSpPr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3155097" y="1817717"/>
              <a:ext cx="2829621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 + B          C + D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4297680" y="2110105"/>
              <a:ext cx="5384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271520" y="2235200"/>
              <a:ext cx="782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S</a:t>
              </a:r>
              <a:r>
                <a:rPr lang="en-US" sz="2400" baseline="-25000" dirty="0" err="1" smtClean="0"/>
                <a:t>initial</a:t>
              </a:r>
              <a:endParaRPr lang="en-US" sz="2400" baseline="-25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29200" y="2235200"/>
              <a:ext cx="782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/>
                <a:t>S</a:t>
              </a:r>
              <a:r>
                <a:rPr lang="en-US" sz="2400" baseline="-25000" dirty="0" err="1" smtClean="0"/>
                <a:t>final</a:t>
              </a:r>
              <a:endParaRPr lang="en-US" sz="2400" baseline="-25000" dirty="0"/>
            </a:p>
          </p:txBody>
        </p:sp>
      </p:grp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5046398" y="2064763"/>
            <a:ext cx="22268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3200" i="1" dirty="0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 = </a:t>
            </a:r>
            <a:r>
              <a:rPr lang="en-US" sz="3200" i="1" dirty="0" err="1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3200" baseline="-25000" dirty="0" err="1" smtClean="0">
                <a:solidFill>
                  <a:srgbClr val="000000"/>
                </a:solidFill>
                <a:latin typeface="Arial" charset="0"/>
              </a:rPr>
              <a:t>f</a:t>
            </a: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 - </a:t>
            </a:r>
            <a:r>
              <a:rPr lang="en-US" sz="3200" i="1" dirty="0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3200" baseline="-25000" dirty="0" smtClean="0">
                <a:solidFill>
                  <a:srgbClr val="000000"/>
                </a:solidFill>
                <a:latin typeface="Arial" charset="0"/>
              </a:rPr>
              <a:t>i</a:t>
            </a:r>
            <a:endParaRPr lang="en-US" sz="32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116840" y="3058160"/>
            <a:ext cx="37744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u="sng" dirty="0" smtClean="0">
                <a:solidFill>
                  <a:srgbClr val="000000"/>
                </a:solidFill>
              </a:rPr>
              <a:t>General Molecular Trends: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302628" y="3550920"/>
            <a:ext cx="8972006" cy="287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lnSpc>
                <a:spcPct val="90000"/>
              </a:lnSpc>
              <a:spcBef>
                <a:spcPct val="20000"/>
              </a:spcBef>
              <a:buFont typeface="+mj-lt"/>
              <a:buAutoNum type="arabicParenR"/>
              <a:defRPr/>
            </a:pPr>
            <a:r>
              <a:rPr lang="en-US" altLang="en-US" sz="2800" dirty="0">
                <a:solidFill>
                  <a:prstClr val="black"/>
                </a:solidFill>
              </a:rPr>
              <a:t>Structure/Phase</a:t>
            </a:r>
            <a:r>
              <a:rPr lang="en-US" altLang="en-US" sz="2800" dirty="0" smtClean="0"/>
              <a:t> </a:t>
            </a:r>
            <a:r>
              <a:rPr lang="en-US" altLang="en-US" sz="2400" dirty="0" smtClean="0"/>
              <a:t>(gas vs solid, etc.)</a:t>
            </a:r>
            <a:r>
              <a:rPr lang="en-US" altLang="en-US" sz="2800" dirty="0" smtClean="0"/>
              <a:t> 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800" dirty="0" smtClean="0"/>
              <a:t>	</a:t>
            </a:r>
            <a:r>
              <a:rPr lang="en-US" altLang="en-US" sz="2800" dirty="0" smtClean="0">
                <a:solidFill>
                  <a:srgbClr val="7030A0"/>
                </a:solidFill>
              </a:rPr>
              <a:t>less structure </a:t>
            </a:r>
            <a:r>
              <a:rPr lang="en-US" altLang="en-US" sz="2800" dirty="0" smtClean="0"/>
              <a:t>=</a:t>
            </a:r>
            <a:r>
              <a:rPr lang="en-US" altLang="en-US" sz="2800" dirty="0" smtClean="0">
                <a:solidFill>
                  <a:srgbClr val="008000"/>
                </a:solidFill>
              </a:rPr>
              <a:t>more states </a:t>
            </a:r>
            <a:r>
              <a:rPr lang="en-US" altLang="en-US" sz="2800" dirty="0" smtClean="0"/>
              <a:t>= </a:t>
            </a:r>
            <a:r>
              <a:rPr lang="en-US" altLang="en-US" sz="2800" dirty="0" smtClean="0">
                <a:solidFill>
                  <a:srgbClr val="FF0000"/>
                </a:solidFill>
              </a:rPr>
              <a:t>more entropy</a:t>
            </a:r>
          </a:p>
          <a:p>
            <a:pPr marL="514350" lvl="0" indent="-514350">
              <a:lnSpc>
                <a:spcPct val="90000"/>
              </a:lnSpc>
              <a:spcBef>
                <a:spcPct val="20000"/>
              </a:spcBef>
              <a:buFont typeface="+mj-lt"/>
              <a:buAutoNum type="arabicParenR" startAt="2"/>
              <a:defRPr/>
            </a:pPr>
            <a:r>
              <a:rPr lang="en-US" altLang="en-US" sz="2800" dirty="0" smtClean="0"/>
              <a:t>Temperature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800" dirty="0" smtClean="0"/>
              <a:t>	</a:t>
            </a:r>
            <a:r>
              <a:rPr lang="en-US" altLang="en-US" sz="2800" dirty="0" smtClean="0">
                <a:solidFill>
                  <a:srgbClr val="7030A0"/>
                </a:solidFill>
              </a:rPr>
              <a:t>higher temp </a:t>
            </a:r>
            <a:r>
              <a:rPr lang="en-US" altLang="en-US" sz="2800" dirty="0" smtClean="0"/>
              <a:t>= </a:t>
            </a:r>
            <a:r>
              <a:rPr lang="en-US" altLang="en-US" sz="2800" dirty="0" smtClean="0">
                <a:solidFill>
                  <a:srgbClr val="008000"/>
                </a:solidFill>
              </a:rPr>
              <a:t>more energy states </a:t>
            </a:r>
            <a:r>
              <a:rPr lang="en-US" altLang="en-US" sz="2800" dirty="0" smtClean="0"/>
              <a:t>=</a:t>
            </a:r>
            <a:r>
              <a:rPr lang="en-US" altLang="en-US" sz="2800" dirty="0" smtClean="0">
                <a:solidFill>
                  <a:schemeClr val="accent2"/>
                </a:solidFill>
              </a:rPr>
              <a:t> </a:t>
            </a:r>
            <a:r>
              <a:rPr lang="en-US" altLang="en-US" sz="2800" dirty="0" smtClean="0">
                <a:solidFill>
                  <a:srgbClr val="FF0000"/>
                </a:solidFill>
              </a:rPr>
              <a:t>more entropy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arenR" startAt="3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Number of particles/atoms </a:t>
            </a:r>
          </a:p>
          <a:p>
            <a:pPr marL="344488" marR="0" lvl="0" indent="-34448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 particles 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 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 states 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 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 entropy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9090" y="3519825"/>
            <a:ext cx="542925" cy="54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1596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ur25542_1802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13"/>
          <a:stretch>
            <a:fillRect/>
          </a:stretch>
        </p:blipFill>
        <p:spPr bwMode="auto">
          <a:xfrm>
            <a:off x="2710995" y="1880522"/>
            <a:ext cx="4067175" cy="390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00200" y="323"/>
            <a:ext cx="58674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Entropy and Temperature</a:t>
            </a:r>
            <a:endParaRPr lang="en-US" sz="4000" u="sng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879594" y="1397009"/>
            <a:ext cx="4811486" cy="73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US" altLang="en-US" i="1" dirty="0" smtClean="0"/>
              <a:t>S</a:t>
            </a:r>
            <a:r>
              <a:rPr lang="en-US" altLang="en-US" baseline="-25000" dirty="0" smtClean="0"/>
              <a:t>lower temp</a:t>
            </a:r>
            <a:r>
              <a:rPr lang="en-US" altLang="en-US" i="1" dirty="0" smtClean="0"/>
              <a:t>    </a:t>
            </a:r>
            <a:r>
              <a:rPr lang="en-US" altLang="en-US" dirty="0" smtClean="0"/>
              <a:t>&lt;</a:t>
            </a:r>
            <a:r>
              <a:rPr lang="en-US" altLang="en-US" i="1" dirty="0" smtClean="0"/>
              <a:t>    </a:t>
            </a:r>
            <a:r>
              <a:rPr lang="en-US" altLang="en-US" i="1" dirty="0" err="1" smtClean="0"/>
              <a:t>S</a:t>
            </a:r>
            <a:r>
              <a:rPr lang="en-US" altLang="en-US" baseline="-25000" dirty="0" err="1" smtClean="0"/>
              <a:t>higher</a:t>
            </a:r>
            <a:r>
              <a:rPr lang="en-US" altLang="en-US" baseline="-25000" dirty="0" smtClean="0"/>
              <a:t> temp</a:t>
            </a:r>
            <a:endParaRPr lang="en-US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15621" y="899887"/>
            <a:ext cx="5907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Entropy increases as temperature increases.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4375" y="5943601"/>
            <a:ext cx="8943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Higher temperature allows the system to access more microstates.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1258" y="1023264"/>
            <a:ext cx="8610600" cy="2743200"/>
          </a:xfrm>
        </p:spPr>
        <p:txBody>
          <a:bodyPr/>
          <a:lstStyle/>
          <a:p>
            <a:r>
              <a:rPr lang="en-US" altLang="en-US" sz="2800" dirty="0"/>
              <a:t>Molecules exhibit several types of motion:</a:t>
            </a:r>
          </a:p>
          <a:p>
            <a:pPr lvl="1"/>
            <a:r>
              <a:rPr lang="en-US" altLang="en-US" sz="2400" dirty="0"/>
              <a:t>Translational:  Movement of the entire molecule from one place to another.</a:t>
            </a:r>
          </a:p>
          <a:p>
            <a:pPr lvl="1"/>
            <a:r>
              <a:rPr lang="en-US" altLang="en-US" sz="2400" dirty="0"/>
              <a:t>Vibrational:  Periodic motion of atoms within a molecule.</a:t>
            </a:r>
          </a:p>
          <a:p>
            <a:pPr lvl="1"/>
            <a:r>
              <a:rPr lang="en-US" altLang="en-US" sz="2400" dirty="0"/>
              <a:t>Rotational:  Rotation of the molecule on about an axis or rotation about </a:t>
            </a:r>
            <a:r>
              <a:rPr lang="en-US" altLang="en-US" sz="2400" i="1" dirty="0">
                <a:latin typeface="Symbol" pitchFamily="18" charset="2"/>
                <a:sym typeface="Symbol" pitchFamily="18" charset="2"/>
              </a:rPr>
              <a:t></a:t>
            </a:r>
            <a:r>
              <a:rPr lang="en-US" altLang="en-US" sz="2400" dirty="0"/>
              <a:t> bonds.</a:t>
            </a:r>
          </a:p>
        </p:txBody>
      </p:sp>
      <p:pic>
        <p:nvPicPr>
          <p:cNvPr id="18436" name="Picture 4" descr="19_0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538"/>
          <a:stretch>
            <a:fillRect/>
          </a:stretch>
        </p:blipFill>
        <p:spPr>
          <a:xfrm>
            <a:off x="157163" y="3773718"/>
            <a:ext cx="8829675" cy="1828800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 smtClean="0"/>
              <a:t>Entropy and Temperature</a:t>
            </a:r>
            <a:endParaRPr lang="en-US" sz="40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839103" y="5871031"/>
            <a:ext cx="7453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Higher temperature allows the system to access more vibrational and rotational states (increases microstates). 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29324967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 smtClean="0"/>
              <a:t>Entropy and Temperature</a:t>
            </a:r>
            <a:endParaRPr lang="en-US" sz="4000" u="sng" dirty="0"/>
          </a:p>
        </p:txBody>
      </p:sp>
      <p:pic>
        <p:nvPicPr>
          <p:cNvPr id="7" name="Picture 4" descr="19_0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538"/>
          <a:stretch>
            <a:fillRect/>
          </a:stretch>
        </p:blipFill>
        <p:spPr>
          <a:xfrm>
            <a:off x="422271" y="4994387"/>
            <a:ext cx="8280854" cy="1715128"/>
          </a:xfrm>
        </p:spPr>
      </p:pic>
      <p:grpSp>
        <p:nvGrpSpPr>
          <p:cNvPr id="15" name="Group 14"/>
          <p:cNvGrpSpPr/>
          <p:nvPr/>
        </p:nvGrpSpPr>
        <p:grpSpPr>
          <a:xfrm>
            <a:off x="28575" y="945468"/>
            <a:ext cx="5185682" cy="3927362"/>
            <a:chOff x="219075" y="945468"/>
            <a:chExt cx="5185682" cy="3927362"/>
          </a:xfrm>
        </p:grpSpPr>
        <p:pic>
          <p:nvPicPr>
            <p:cNvPr id="907266" name="Picture 2" descr="http://chemwiki.ucdavis.edu/@api/deki/files/9619/Energy_level_Diagram_%281%29.png?revision=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75" y="945468"/>
              <a:ext cx="5185682" cy="388926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 flipV="1">
              <a:off x="1092200" y="4143374"/>
              <a:ext cx="0" cy="312511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523875" y="4503498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FF"/>
                  </a:solidFill>
                </a:rPr>
                <a:t>Low temp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2187575" y="3914775"/>
              <a:ext cx="0" cy="54111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504950" y="4503498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High temp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975225" y="1833519"/>
            <a:ext cx="41705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Higher temperature allows the system to access more vibrational and rotational states (increased # of microstates). 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2927161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9256" y="1061703"/>
            <a:ext cx="5578475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505467" y="2383513"/>
            <a:ext cx="4116679" cy="1568450"/>
            <a:chOff x="2582" y="1618"/>
            <a:chExt cx="2282" cy="988"/>
          </a:xfrm>
        </p:grpSpPr>
        <p:sp>
          <p:nvSpPr>
            <p:cNvPr id="39943" name="Text Box 5"/>
            <p:cNvSpPr txBox="1">
              <a:spLocks noChangeArrowheads="1"/>
            </p:cNvSpPr>
            <p:nvPr/>
          </p:nvSpPr>
          <p:spPr bwMode="auto">
            <a:xfrm>
              <a:off x="3802" y="2160"/>
              <a:ext cx="1062" cy="4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000" dirty="0">
                  <a:latin typeface="Calibri" panose="020F0502020204030204" pitchFamily="34" charset="0"/>
                </a:rPr>
                <a:t>S increases slightly with T</a:t>
              </a:r>
            </a:p>
          </p:txBody>
        </p:sp>
        <p:sp>
          <p:nvSpPr>
            <p:cNvPr id="39944" name="Line 6"/>
            <p:cNvSpPr>
              <a:spLocks noChangeShapeType="1"/>
            </p:cNvSpPr>
            <p:nvPr/>
          </p:nvSpPr>
          <p:spPr bwMode="auto">
            <a:xfrm flipH="1" flipV="1">
              <a:off x="2582" y="1618"/>
              <a:ext cx="1220" cy="75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</p:grpSp>
      <p:sp>
        <p:nvSpPr>
          <p:cNvPr id="39941" name="Text Box 8"/>
          <p:cNvSpPr txBox="1">
            <a:spLocks noChangeArrowheads="1"/>
          </p:cNvSpPr>
          <p:nvPr/>
        </p:nvSpPr>
        <p:spPr bwMode="auto">
          <a:xfrm>
            <a:off x="6442075" y="5028288"/>
            <a:ext cx="2397125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dirty="0">
                <a:latin typeface="Calibri" panose="020F0502020204030204" pitchFamily="34" charset="0"/>
              </a:rPr>
              <a:t>S increases a large amount with phase changes</a:t>
            </a:r>
          </a:p>
        </p:txBody>
      </p:sp>
      <p:sp>
        <p:nvSpPr>
          <p:cNvPr id="39942" name="Line 9"/>
          <p:cNvSpPr>
            <a:spLocks noChangeShapeType="1"/>
          </p:cNvSpPr>
          <p:nvPr/>
        </p:nvSpPr>
        <p:spPr bwMode="auto">
          <a:xfrm flipH="1" flipV="1">
            <a:off x="4191000" y="3853538"/>
            <a:ext cx="2286000" cy="1708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382489" y="14837"/>
            <a:ext cx="63536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Temperature and Phase Change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u="sng" dirty="0" smtClean="0">
                <a:solidFill>
                  <a:sysClr val="windowText" lastClr="000000"/>
                </a:solidFill>
              </a:rPr>
              <a:t>Entropy and Reactions</a:t>
            </a:r>
            <a:endParaRPr lang="en-US" sz="4000" u="sng" dirty="0">
              <a:solidFill>
                <a:sysClr val="windowText" lastClr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1100" y="893078"/>
            <a:ext cx="67640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kern="0" dirty="0" smtClean="0">
                <a:solidFill>
                  <a:sysClr val="windowText" lastClr="000000"/>
                </a:solidFill>
              </a:rPr>
              <a:t>“All” chemical and physical changes involve a </a:t>
            </a:r>
            <a:r>
              <a:rPr lang="en-US" sz="2400" b="1" kern="0" dirty="0" smtClean="0">
                <a:solidFill>
                  <a:srgbClr val="0000FF"/>
                </a:solidFill>
              </a:rPr>
              <a:t>change in entropy</a:t>
            </a:r>
            <a:r>
              <a:rPr lang="en-US" sz="2400" kern="0" dirty="0" smtClean="0">
                <a:solidFill>
                  <a:srgbClr val="0070C0"/>
                </a:solidFill>
              </a:rPr>
              <a:t> </a:t>
            </a:r>
            <a:r>
              <a:rPr lang="en-US" sz="2400" kern="0" dirty="0" smtClean="0">
                <a:solidFill>
                  <a:prstClr val="black"/>
                </a:solidFill>
              </a:rPr>
              <a:t>(</a:t>
            </a:r>
            <a:r>
              <a:rPr lang="en-US" sz="2400" b="1" kern="0" dirty="0" smtClean="0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sz="2400" b="1" kern="0" dirty="0" smtClean="0">
                <a:solidFill>
                  <a:prstClr val="black"/>
                </a:solidFill>
              </a:rPr>
              <a:t>S</a:t>
            </a:r>
            <a:r>
              <a:rPr lang="en-US" sz="2400" kern="0" dirty="0" smtClean="0">
                <a:solidFill>
                  <a:prstClr val="black"/>
                </a:solidFill>
              </a:rPr>
              <a:t>) for </a:t>
            </a:r>
            <a:r>
              <a:rPr lang="en-US" sz="2400" kern="0" dirty="0" smtClean="0">
                <a:solidFill>
                  <a:sysClr val="windowText" lastClr="000000"/>
                </a:solidFill>
              </a:rPr>
              <a:t>the system. </a:t>
            </a:r>
            <a:endParaRPr lang="en-CA" sz="2400" kern="0" dirty="0" smtClean="0">
              <a:solidFill>
                <a:sysClr val="windowText" lastClr="000000"/>
              </a:solidFill>
            </a:endParaRPr>
          </a:p>
        </p:txBody>
      </p:sp>
      <p:grpSp>
        <p:nvGrpSpPr>
          <p:cNvPr id="2" name="Group 23"/>
          <p:cNvGrpSpPr/>
          <p:nvPr/>
        </p:nvGrpSpPr>
        <p:grpSpPr>
          <a:xfrm>
            <a:off x="960537" y="1929477"/>
            <a:ext cx="2829621" cy="879148"/>
            <a:chOff x="3155097" y="1817717"/>
            <a:chExt cx="2829621" cy="879148"/>
          </a:xfrm>
        </p:grpSpPr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3155097" y="1817717"/>
              <a:ext cx="2829621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kern="0" dirty="0" smtClean="0">
                  <a:solidFill>
                    <a:prstClr val="black"/>
                  </a:solidFill>
                </a:rPr>
                <a:t>A + B          C + D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4297680" y="2110105"/>
              <a:ext cx="5384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271520" y="2235200"/>
              <a:ext cx="782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prstClr val="black"/>
                  </a:solidFill>
                </a:rPr>
                <a:t>S</a:t>
              </a:r>
              <a:r>
                <a:rPr lang="en-US" sz="2400" baseline="-25000" dirty="0" err="1" smtClean="0">
                  <a:solidFill>
                    <a:prstClr val="black"/>
                  </a:solidFill>
                </a:rPr>
                <a:t>initial</a:t>
              </a:r>
              <a:endParaRPr lang="en-US" sz="2400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29200" y="2235200"/>
              <a:ext cx="782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prstClr val="black"/>
                  </a:solidFill>
                </a:rPr>
                <a:t>S</a:t>
              </a:r>
              <a:r>
                <a:rPr lang="en-US" sz="2400" baseline="-25000" dirty="0" err="1" smtClean="0">
                  <a:solidFill>
                    <a:prstClr val="black"/>
                  </a:solidFill>
                </a:rPr>
                <a:t>final</a:t>
              </a:r>
              <a:endParaRPr lang="en-US" sz="2400" baseline="-25000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5046398" y="2064763"/>
            <a:ext cx="22268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3200" i="1" dirty="0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 = </a:t>
            </a:r>
            <a:r>
              <a:rPr lang="en-US" sz="3200" i="1" dirty="0" err="1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3200" baseline="-25000" dirty="0" err="1" smtClean="0">
                <a:solidFill>
                  <a:srgbClr val="000000"/>
                </a:solidFill>
                <a:latin typeface="Arial" charset="0"/>
              </a:rPr>
              <a:t>f</a:t>
            </a: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 - </a:t>
            </a:r>
            <a:r>
              <a:rPr lang="en-US" sz="3200" i="1" dirty="0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3200" baseline="-25000" dirty="0" smtClean="0">
                <a:solidFill>
                  <a:srgbClr val="000000"/>
                </a:solidFill>
                <a:latin typeface="Arial" charset="0"/>
              </a:rPr>
              <a:t>i</a:t>
            </a:r>
            <a:endParaRPr lang="en-US" sz="32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116840" y="3058160"/>
            <a:ext cx="37744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u="sng" dirty="0" smtClean="0">
                <a:solidFill>
                  <a:srgbClr val="000000"/>
                </a:solidFill>
              </a:rPr>
              <a:t>General Molecular Trends: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302628" y="3550920"/>
            <a:ext cx="8972006" cy="287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indent="-514350">
              <a:lnSpc>
                <a:spcPct val="90000"/>
              </a:lnSpc>
              <a:spcBef>
                <a:spcPct val="20000"/>
              </a:spcBef>
              <a:buFont typeface="+mj-lt"/>
              <a:buAutoNum type="arabicParenR"/>
              <a:defRPr/>
            </a:pPr>
            <a:r>
              <a:rPr lang="en-US" altLang="en-US" sz="2800" dirty="0" smtClean="0">
                <a:solidFill>
                  <a:prstClr val="black"/>
                </a:solidFill>
              </a:rPr>
              <a:t>Structure/Phase </a:t>
            </a:r>
            <a:r>
              <a:rPr lang="en-US" altLang="en-US" sz="2400" dirty="0" smtClean="0">
                <a:solidFill>
                  <a:prstClr val="black"/>
                </a:solidFill>
              </a:rPr>
              <a:t>(gas vs solid, etc.)</a:t>
            </a:r>
            <a:r>
              <a:rPr lang="en-US" altLang="en-US" sz="2800" dirty="0" smtClean="0">
                <a:solidFill>
                  <a:prstClr val="black"/>
                </a:solidFill>
              </a:rPr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800" dirty="0" smtClean="0">
                <a:solidFill>
                  <a:prstClr val="black"/>
                </a:solidFill>
              </a:rPr>
              <a:t>	</a:t>
            </a:r>
            <a:r>
              <a:rPr lang="en-US" altLang="en-US" sz="2800" dirty="0" smtClean="0">
                <a:solidFill>
                  <a:srgbClr val="7030A0"/>
                </a:solidFill>
              </a:rPr>
              <a:t>less structure </a:t>
            </a:r>
            <a:r>
              <a:rPr lang="en-US" altLang="en-US" sz="2800" dirty="0" smtClean="0">
                <a:solidFill>
                  <a:prstClr val="black"/>
                </a:solidFill>
              </a:rPr>
              <a:t>=</a:t>
            </a:r>
            <a:r>
              <a:rPr lang="en-US" altLang="en-US" sz="2800" dirty="0" smtClean="0">
                <a:solidFill>
                  <a:srgbClr val="008000"/>
                </a:solidFill>
              </a:rPr>
              <a:t>more states </a:t>
            </a:r>
            <a:r>
              <a:rPr lang="en-US" altLang="en-US" sz="2800" dirty="0" smtClean="0">
                <a:solidFill>
                  <a:prstClr val="black"/>
                </a:solidFill>
              </a:rPr>
              <a:t>= </a:t>
            </a:r>
            <a:r>
              <a:rPr lang="en-US" altLang="en-US" sz="2800" dirty="0" smtClean="0">
                <a:solidFill>
                  <a:srgbClr val="FF0000"/>
                </a:solidFill>
              </a:rPr>
              <a:t>more entropy</a:t>
            </a:r>
          </a:p>
          <a:p>
            <a:pPr marL="514350" indent="-514350">
              <a:lnSpc>
                <a:spcPct val="90000"/>
              </a:lnSpc>
              <a:spcBef>
                <a:spcPct val="20000"/>
              </a:spcBef>
              <a:buFont typeface="+mj-lt"/>
              <a:buAutoNum type="arabicParenR" startAt="2"/>
              <a:defRPr/>
            </a:pPr>
            <a:r>
              <a:rPr lang="en-US" altLang="en-US" sz="2800" dirty="0" smtClean="0">
                <a:solidFill>
                  <a:prstClr val="black"/>
                </a:solidFill>
              </a:rPr>
              <a:t>Temperature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800" dirty="0" smtClean="0">
                <a:solidFill>
                  <a:prstClr val="black"/>
                </a:solidFill>
              </a:rPr>
              <a:t>	</a:t>
            </a:r>
            <a:r>
              <a:rPr lang="en-US" altLang="en-US" sz="2800" dirty="0" smtClean="0">
                <a:solidFill>
                  <a:srgbClr val="7030A0"/>
                </a:solidFill>
              </a:rPr>
              <a:t>higher temp </a:t>
            </a:r>
            <a:r>
              <a:rPr lang="en-US" altLang="en-US" sz="2800" dirty="0" smtClean="0">
                <a:solidFill>
                  <a:prstClr val="black"/>
                </a:solidFill>
              </a:rPr>
              <a:t>= </a:t>
            </a:r>
            <a:r>
              <a:rPr lang="en-US" altLang="en-US" sz="2800" dirty="0" smtClean="0">
                <a:solidFill>
                  <a:srgbClr val="008000"/>
                </a:solidFill>
              </a:rPr>
              <a:t>more energy states </a:t>
            </a:r>
            <a:r>
              <a:rPr lang="en-US" altLang="en-US" sz="2800" dirty="0" smtClean="0">
                <a:solidFill>
                  <a:prstClr val="black"/>
                </a:solidFill>
              </a:rPr>
              <a:t>=</a:t>
            </a:r>
            <a:r>
              <a:rPr lang="en-US" altLang="en-US" sz="2800" dirty="0" smtClean="0">
                <a:solidFill>
                  <a:srgbClr val="C0504D"/>
                </a:solidFill>
              </a:rPr>
              <a:t> </a:t>
            </a:r>
            <a:r>
              <a:rPr lang="en-US" altLang="en-US" sz="2800" dirty="0" smtClean="0">
                <a:solidFill>
                  <a:srgbClr val="FF0000"/>
                </a:solidFill>
              </a:rPr>
              <a:t>more entropy</a:t>
            </a:r>
          </a:p>
          <a:p>
            <a:pPr marL="514350" indent="-514350">
              <a:lnSpc>
                <a:spcPct val="90000"/>
              </a:lnSpc>
              <a:spcBef>
                <a:spcPct val="20000"/>
              </a:spcBef>
              <a:buFont typeface="+mj-lt"/>
              <a:buAutoNum type="arabicParenR" startAt="3"/>
              <a:defRPr/>
            </a:pPr>
            <a:r>
              <a:rPr lang="en-US" altLang="en-US" sz="2800" dirty="0" smtClean="0">
                <a:solidFill>
                  <a:prstClr val="black"/>
                </a:solidFill>
              </a:rPr>
              <a:t>Number of particles/atoms </a:t>
            </a:r>
          </a:p>
          <a:p>
            <a:pPr marL="344488" indent="-344488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800" dirty="0" smtClean="0">
                <a:solidFill>
                  <a:prstClr val="black"/>
                </a:solidFill>
              </a:rPr>
              <a:t>		</a:t>
            </a:r>
            <a:r>
              <a:rPr lang="en-US" altLang="en-US" sz="2800" dirty="0" smtClean="0">
                <a:solidFill>
                  <a:srgbClr val="7030A0"/>
                </a:solidFill>
              </a:rPr>
              <a:t>more particles </a:t>
            </a:r>
            <a:r>
              <a:rPr lang="en-US" altLang="en-US" sz="2800" dirty="0" smtClean="0">
                <a:solidFill>
                  <a:prstClr val="black"/>
                </a:solidFill>
              </a:rPr>
              <a:t>= </a:t>
            </a:r>
            <a:r>
              <a:rPr lang="en-US" altLang="en-US" sz="2800" dirty="0" smtClean="0">
                <a:solidFill>
                  <a:srgbClr val="008000"/>
                </a:solidFill>
              </a:rPr>
              <a:t>more states </a:t>
            </a:r>
            <a:r>
              <a:rPr lang="en-US" altLang="en-US" sz="2800" dirty="0" smtClean="0">
                <a:solidFill>
                  <a:prstClr val="black"/>
                </a:solidFill>
              </a:rPr>
              <a:t>= </a:t>
            </a:r>
            <a:r>
              <a:rPr lang="en-US" altLang="en-US" sz="2800" dirty="0" smtClean="0">
                <a:solidFill>
                  <a:srgbClr val="FF0000"/>
                </a:solidFill>
              </a:rPr>
              <a:t>more entropy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9154" y="4444009"/>
            <a:ext cx="542925" cy="54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9090" y="3519825"/>
            <a:ext cx="542925" cy="54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3472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44" name="Picture 2052"/>
          <p:cNvPicPr>
            <a:picLocks noChangeAspect="1" noChangeArrowheads="1"/>
          </p:cNvPicPr>
          <p:nvPr/>
        </p:nvPicPr>
        <p:blipFill>
          <a:blip r:embed="rId3" cstate="print">
            <a:lum bright="-12000" contrast="30000"/>
          </a:blip>
          <a:srcRect/>
          <a:stretch>
            <a:fillRect/>
          </a:stretch>
        </p:blipFill>
        <p:spPr bwMode="auto">
          <a:xfrm>
            <a:off x="3837184" y="2057400"/>
            <a:ext cx="5002015" cy="4191000"/>
          </a:xfrm>
          <a:prstGeom prst="rect">
            <a:avLst/>
          </a:prstGeom>
          <a:noFill/>
        </p:spPr>
      </p:pic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DDB49-FCDF-40A3-9468-D8BC021DF891}" type="slidenum">
              <a:rPr lang="en-US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22242" name="Rectangle 2050"/>
          <p:cNvSpPr>
            <a:spLocks noGrp="1" noChangeArrowheads="1"/>
          </p:cNvSpPr>
          <p:nvPr>
            <p:ph type="title"/>
          </p:nvPr>
        </p:nvSpPr>
        <p:spPr>
          <a:xfrm>
            <a:off x="348336" y="11796"/>
            <a:ext cx="8426450" cy="1123950"/>
          </a:xfrm>
          <a:noFill/>
          <a:ln/>
        </p:spPr>
        <p:txBody>
          <a:bodyPr lIns="90488" tIns="44450" rIns="90488" bIns="44450"/>
          <a:lstStyle/>
          <a:p>
            <a:r>
              <a:rPr lang="en-US" altLang="en-US" sz="4000" u="sng" dirty="0">
                <a:latin typeface="Calibri" pitchFamily="34" charset="0"/>
              </a:rPr>
              <a:t>The First Law of Thermodynamics</a:t>
            </a:r>
          </a:p>
        </p:txBody>
      </p:sp>
      <p:sp>
        <p:nvSpPr>
          <p:cNvPr id="522243" name="Rectangle 2051"/>
          <p:cNvSpPr>
            <a:spLocks noGrp="1" noChangeArrowheads="1"/>
          </p:cNvSpPr>
          <p:nvPr>
            <p:ph type="body" sz="half" idx="1"/>
          </p:nvPr>
        </p:nvSpPr>
        <p:spPr>
          <a:xfrm>
            <a:off x="134256" y="1371612"/>
            <a:ext cx="3429000" cy="4648200"/>
          </a:xfrm>
          <a:noFill/>
          <a:ln/>
        </p:spPr>
        <p:txBody>
          <a:bodyPr lIns="90488" tIns="44450" rIns="90488" bIns="44450"/>
          <a:lstStyle/>
          <a:p>
            <a:pPr marL="338138" indent="-338138">
              <a:lnSpc>
                <a:spcPct val="90000"/>
              </a:lnSpc>
              <a:buSzPct val="120000"/>
              <a:buFont typeface="Wingdings" pitchFamily="2" charset="2"/>
              <a:buChar char="§"/>
            </a:pPr>
            <a:r>
              <a:rPr lang="en-US" altLang="en-US" sz="2600" dirty="0">
                <a:latin typeface="Calibri" pitchFamily="34" charset="0"/>
              </a:rPr>
              <a:t>Exothermic reactions generate specific amounts of </a:t>
            </a:r>
            <a:r>
              <a:rPr lang="en-US" altLang="en-US" sz="2600" dirty="0" smtClean="0">
                <a:latin typeface="Calibri" pitchFamily="34" charset="0"/>
              </a:rPr>
              <a:t>heat </a:t>
            </a:r>
            <a:r>
              <a:rPr lang="en-US" altLang="en-US" sz="2600" i="1" dirty="0" smtClean="0">
                <a:latin typeface="Calibri" pitchFamily="34" charset="0"/>
              </a:rPr>
              <a:t>Q</a:t>
            </a:r>
            <a:r>
              <a:rPr lang="en-US" altLang="en-US" sz="2600" dirty="0" smtClean="0">
                <a:latin typeface="Calibri" pitchFamily="34" charset="0"/>
              </a:rPr>
              <a:t> and have a negative enthalpy change:</a:t>
            </a:r>
          </a:p>
          <a:p>
            <a:pPr marL="338138" indent="-338138" algn="ctr">
              <a:lnSpc>
                <a:spcPct val="90000"/>
              </a:lnSpc>
              <a:buSzPct val="120000"/>
              <a:buNone/>
            </a:pPr>
            <a:r>
              <a:rPr lang="en-US" altLang="en-US" sz="2600" dirty="0" smtClean="0">
                <a:latin typeface="Calibri" pitchFamily="34" charset="0"/>
                <a:sym typeface="Symbol"/>
              </a:rPr>
              <a:t></a:t>
            </a:r>
            <a:r>
              <a:rPr lang="en-US" altLang="en-US" sz="2600" i="1" dirty="0" smtClean="0">
                <a:latin typeface="Calibri" pitchFamily="34" charset="0"/>
                <a:sym typeface="Symbol"/>
              </a:rPr>
              <a:t>H</a:t>
            </a:r>
            <a:r>
              <a:rPr lang="en-US" altLang="en-US" sz="2600" dirty="0" smtClean="0">
                <a:latin typeface="Calibri" pitchFamily="34" charset="0"/>
                <a:sym typeface="Symbol"/>
              </a:rPr>
              <a:t> = –</a:t>
            </a:r>
            <a:r>
              <a:rPr lang="en-US" altLang="en-US" sz="2600" i="1" dirty="0" smtClean="0">
                <a:latin typeface="Calibri" pitchFamily="34" charset="0"/>
                <a:sym typeface="Symbol"/>
              </a:rPr>
              <a:t>Q</a:t>
            </a:r>
            <a:endParaRPr lang="en-US" altLang="en-US" sz="2600" i="1" dirty="0">
              <a:latin typeface="Calibri" pitchFamily="34" charset="0"/>
            </a:endParaRPr>
          </a:p>
          <a:p>
            <a:pPr marL="338138" indent="-338138">
              <a:lnSpc>
                <a:spcPct val="90000"/>
              </a:lnSpc>
              <a:spcBef>
                <a:spcPts val="1200"/>
              </a:spcBef>
              <a:buSzPct val="120000"/>
              <a:buFont typeface="Wingdings" pitchFamily="2" charset="2"/>
              <a:buChar char="§"/>
            </a:pPr>
            <a:r>
              <a:rPr lang="en-US" altLang="en-US" sz="2600" dirty="0">
                <a:latin typeface="Calibri" pitchFamily="34" charset="0"/>
              </a:rPr>
              <a:t>This is because the potential energies of the products are lower than the potential energies of the reactants.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u="sng" dirty="0" smtClean="0">
                <a:solidFill>
                  <a:sysClr val="windowText" lastClr="000000"/>
                </a:solidFill>
              </a:rPr>
              <a:t>Number of Atoms/Particles</a:t>
            </a:r>
            <a:endParaRPr lang="en-US" sz="4000" u="sng" dirty="0">
              <a:solidFill>
                <a:sysClr val="windowText" lastClr="00000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171700" y="5873751"/>
            <a:ext cx="4787900" cy="73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</a:t>
            </a:r>
            <a:r>
              <a:rPr kumimoji="0" lang="en-US" altLang="en-US" sz="32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fewer</a:t>
            </a:r>
            <a:r>
              <a:rPr kumimoji="0" lang="en-US" altLang="en-US" sz="32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moles</a:t>
            </a:r>
            <a:r>
              <a:rPr kumimoji="0" lang="en-US" alt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</a:t>
            </a:r>
            <a:r>
              <a:rPr kumimoji="0" lang="en-US" alt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en-US" alt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</a:t>
            </a:r>
            <a:r>
              <a:rPr kumimoji="0" lang="en-US" altLang="en-US" sz="32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</a:t>
            </a:r>
            <a:r>
              <a:rPr kumimoji="0" lang="en-US" altLang="en-US" sz="32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moles</a:t>
            </a:r>
            <a:endParaRPr kumimoji="0" lang="en-US" altLang="en-US" sz="3200" b="0" i="0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601" y="981529"/>
            <a:ext cx="894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More particles leads to a greater number of microstates (greater S).</a:t>
            </a:r>
            <a:endParaRPr lang="en-US" sz="2400" dirty="0"/>
          </a:p>
        </p:txBody>
      </p:sp>
      <p:pic>
        <p:nvPicPr>
          <p:cNvPr id="12800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3950" y="1663700"/>
            <a:ext cx="69723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063" y="3884613"/>
            <a:ext cx="66960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47700" y="4664529"/>
            <a:ext cx="187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2 molecules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6800" y="4664529"/>
            <a:ext cx="187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4 molecules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846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u="sng" dirty="0" smtClean="0">
                <a:solidFill>
                  <a:sysClr val="windowText" lastClr="000000"/>
                </a:solidFill>
              </a:rPr>
              <a:t>Number of Atoms/Particles</a:t>
            </a:r>
            <a:endParaRPr lang="en-US" sz="4000" u="sng" dirty="0">
              <a:solidFill>
                <a:sysClr val="windowText" lastClr="00000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171700" y="5873751"/>
            <a:ext cx="4787900" cy="73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</a:t>
            </a:r>
            <a:r>
              <a:rPr kumimoji="0" lang="en-US" altLang="en-US" sz="32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fewer</a:t>
            </a:r>
            <a:r>
              <a:rPr kumimoji="0" lang="en-US" altLang="en-US" sz="32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atoms</a:t>
            </a:r>
            <a:r>
              <a:rPr kumimoji="0" lang="en-US" alt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</a:t>
            </a:r>
            <a:r>
              <a:rPr kumimoji="0" lang="en-US" alt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en-US" alt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</a:t>
            </a:r>
            <a:r>
              <a:rPr kumimoji="0" lang="en-US" altLang="en-US" sz="32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</a:t>
            </a:r>
            <a:r>
              <a:rPr kumimoji="0" lang="en-US" altLang="en-US" sz="32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atoms</a:t>
            </a:r>
            <a:endParaRPr kumimoji="0" lang="en-US" altLang="en-US" sz="3200" b="0" i="0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601" y="981529"/>
            <a:ext cx="894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Larger and more complex molecules have greater entropies.</a:t>
            </a:r>
          </a:p>
        </p:txBody>
      </p:sp>
      <p:pic>
        <p:nvPicPr>
          <p:cNvPr id="7" name="Picture 5" descr="19_1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08"/>
          <a:stretch>
            <a:fillRect/>
          </a:stretch>
        </p:blipFill>
        <p:spPr>
          <a:xfrm>
            <a:off x="696913" y="1866900"/>
            <a:ext cx="7746998" cy="2222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0400" y="4421485"/>
            <a:ext cx="187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5 atoms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8500" y="4421485"/>
            <a:ext cx="187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8 atoms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91250" y="4421485"/>
            <a:ext cx="187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11 atoms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68400" y="5119985"/>
            <a:ext cx="680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More atoms = more </a:t>
            </a:r>
            <a:r>
              <a:rPr lang="en-US" sz="2400" dirty="0" err="1" smtClean="0">
                <a:solidFill>
                  <a:srgbClr val="FF0000"/>
                </a:solidFill>
              </a:rPr>
              <a:t>vibrational</a:t>
            </a:r>
            <a:r>
              <a:rPr lang="en-US" sz="2400" dirty="0" smtClean="0">
                <a:solidFill>
                  <a:srgbClr val="FF0000"/>
                </a:solidFill>
              </a:rPr>
              <a:t> and rotational states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543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u="sng" dirty="0" smtClean="0">
                <a:solidFill>
                  <a:sysClr val="windowText" lastClr="000000"/>
                </a:solidFill>
              </a:rPr>
              <a:t>Entropy and Reactions</a:t>
            </a:r>
            <a:endParaRPr lang="en-US" sz="4000" u="sng" dirty="0">
              <a:solidFill>
                <a:sysClr val="windowText" lastClr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1100" y="893078"/>
            <a:ext cx="67640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kern="0" dirty="0" smtClean="0">
                <a:solidFill>
                  <a:sysClr val="windowText" lastClr="000000"/>
                </a:solidFill>
              </a:rPr>
              <a:t>“All” chemical and physical changes involve a </a:t>
            </a:r>
            <a:r>
              <a:rPr lang="en-US" sz="2400" b="1" kern="0" dirty="0" smtClean="0">
                <a:solidFill>
                  <a:srgbClr val="0000FF"/>
                </a:solidFill>
              </a:rPr>
              <a:t>change in entropy</a:t>
            </a:r>
            <a:r>
              <a:rPr lang="en-US" sz="2400" kern="0" dirty="0" smtClean="0">
                <a:solidFill>
                  <a:srgbClr val="0070C0"/>
                </a:solidFill>
              </a:rPr>
              <a:t> </a:t>
            </a:r>
            <a:r>
              <a:rPr lang="en-US" sz="2400" kern="0" dirty="0" smtClean="0">
                <a:solidFill>
                  <a:prstClr val="black"/>
                </a:solidFill>
              </a:rPr>
              <a:t>(</a:t>
            </a:r>
            <a:r>
              <a:rPr lang="en-US" sz="2400" b="1" kern="0" dirty="0" smtClean="0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sz="2400" b="1" kern="0" dirty="0" smtClean="0">
                <a:solidFill>
                  <a:prstClr val="black"/>
                </a:solidFill>
              </a:rPr>
              <a:t>S</a:t>
            </a:r>
            <a:r>
              <a:rPr lang="en-US" sz="2400" kern="0" dirty="0" smtClean="0">
                <a:solidFill>
                  <a:prstClr val="black"/>
                </a:solidFill>
              </a:rPr>
              <a:t>) for </a:t>
            </a:r>
            <a:r>
              <a:rPr lang="en-US" sz="2400" kern="0" dirty="0" smtClean="0">
                <a:solidFill>
                  <a:sysClr val="windowText" lastClr="000000"/>
                </a:solidFill>
              </a:rPr>
              <a:t>the system. </a:t>
            </a:r>
            <a:endParaRPr lang="en-CA" sz="2400" kern="0" dirty="0" smtClean="0">
              <a:solidFill>
                <a:sysClr val="windowText" lastClr="000000"/>
              </a:solidFill>
            </a:endParaRPr>
          </a:p>
        </p:txBody>
      </p:sp>
      <p:grpSp>
        <p:nvGrpSpPr>
          <p:cNvPr id="2" name="Group 23"/>
          <p:cNvGrpSpPr/>
          <p:nvPr/>
        </p:nvGrpSpPr>
        <p:grpSpPr>
          <a:xfrm>
            <a:off x="960537" y="1929477"/>
            <a:ext cx="2829621" cy="879148"/>
            <a:chOff x="3155097" y="1817717"/>
            <a:chExt cx="2829621" cy="879148"/>
          </a:xfrm>
        </p:grpSpPr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3155097" y="1817717"/>
              <a:ext cx="2829621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kern="0" dirty="0" smtClean="0">
                  <a:solidFill>
                    <a:prstClr val="black"/>
                  </a:solidFill>
                </a:rPr>
                <a:t>A + B          C + D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4297680" y="2110105"/>
              <a:ext cx="5384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271520" y="2235200"/>
              <a:ext cx="782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prstClr val="black"/>
                  </a:solidFill>
                </a:rPr>
                <a:t>S</a:t>
              </a:r>
              <a:r>
                <a:rPr lang="en-US" sz="2400" baseline="-25000" dirty="0" err="1" smtClean="0">
                  <a:solidFill>
                    <a:prstClr val="black"/>
                  </a:solidFill>
                </a:rPr>
                <a:t>initial</a:t>
              </a:r>
              <a:endParaRPr lang="en-US" sz="2400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29200" y="2235200"/>
              <a:ext cx="782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prstClr val="black"/>
                  </a:solidFill>
                </a:rPr>
                <a:t>S</a:t>
              </a:r>
              <a:r>
                <a:rPr lang="en-US" sz="2400" baseline="-25000" dirty="0" err="1" smtClean="0">
                  <a:solidFill>
                    <a:prstClr val="black"/>
                  </a:solidFill>
                </a:rPr>
                <a:t>final</a:t>
              </a:r>
              <a:endParaRPr lang="en-US" sz="2400" baseline="-25000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5046398" y="2064763"/>
            <a:ext cx="22268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3200" i="1" dirty="0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 = </a:t>
            </a:r>
            <a:r>
              <a:rPr lang="en-US" sz="3200" i="1" dirty="0" err="1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3200" baseline="-25000" dirty="0" err="1" smtClean="0">
                <a:solidFill>
                  <a:srgbClr val="000000"/>
                </a:solidFill>
                <a:latin typeface="Arial" charset="0"/>
              </a:rPr>
              <a:t>f</a:t>
            </a: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 - </a:t>
            </a:r>
            <a:r>
              <a:rPr lang="en-US" sz="3200" i="1" dirty="0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3200" baseline="-25000" dirty="0" smtClean="0">
                <a:solidFill>
                  <a:srgbClr val="000000"/>
                </a:solidFill>
                <a:latin typeface="Arial" charset="0"/>
              </a:rPr>
              <a:t>i</a:t>
            </a:r>
            <a:endParaRPr lang="en-US" sz="32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116840" y="3058160"/>
            <a:ext cx="37744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u="sng" dirty="0" smtClean="0">
                <a:solidFill>
                  <a:srgbClr val="000000"/>
                </a:solidFill>
              </a:rPr>
              <a:t>General Molecular Trends: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302628" y="3550920"/>
            <a:ext cx="8972006" cy="287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indent="-514350">
              <a:lnSpc>
                <a:spcPct val="90000"/>
              </a:lnSpc>
              <a:spcBef>
                <a:spcPct val="20000"/>
              </a:spcBef>
              <a:buFont typeface="+mj-lt"/>
              <a:buAutoNum type="arabicParenR"/>
              <a:defRPr/>
            </a:pPr>
            <a:r>
              <a:rPr lang="en-US" altLang="en-US" sz="2800" dirty="0" smtClean="0">
                <a:solidFill>
                  <a:prstClr val="black"/>
                </a:solidFill>
              </a:rPr>
              <a:t>Structure/Phase </a:t>
            </a:r>
            <a:r>
              <a:rPr lang="en-US" altLang="en-US" sz="2400" dirty="0" smtClean="0">
                <a:solidFill>
                  <a:prstClr val="black"/>
                </a:solidFill>
              </a:rPr>
              <a:t>(gas vs solid, etc.)</a:t>
            </a:r>
            <a:r>
              <a:rPr lang="en-US" altLang="en-US" sz="2800" dirty="0" smtClean="0">
                <a:solidFill>
                  <a:prstClr val="black"/>
                </a:solidFill>
              </a:rPr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800" dirty="0" smtClean="0">
                <a:solidFill>
                  <a:prstClr val="black"/>
                </a:solidFill>
              </a:rPr>
              <a:t>	</a:t>
            </a:r>
            <a:r>
              <a:rPr lang="en-US" altLang="en-US" sz="2800" dirty="0" smtClean="0">
                <a:solidFill>
                  <a:srgbClr val="7030A0"/>
                </a:solidFill>
              </a:rPr>
              <a:t>less structure </a:t>
            </a:r>
            <a:r>
              <a:rPr lang="en-US" altLang="en-US" sz="2800" dirty="0" smtClean="0">
                <a:solidFill>
                  <a:prstClr val="black"/>
                </a:solidFill>
              </a:rPr>
              <a:t>=</a:t>
            </a:r>
            <a:r>
              <a:rPr lang="en-US" altLang="en-US" sz="2800" dirty="0" smtClean="0">
                <a:solidFill>
                  <a:srgbClr val="008000"/>
                </a:solidFill>
              </a:rPr>
              <a:t>more states </a:t>
            </a:r>
            <a:r>
              <a:rPr lang="en-US" altLang="en-US" sz="2800" dirty="0" smtClean="0">
                <a:solidFill>
                  <a:prstClr val="black"/>
                </a:solidFill>
              </a:rPr>
              <a:t>= </a:t>
            </a:r>
            <a:r>
              <a:rPr lang="en-US" altLang="en-US" sz="2800" dirty="0" smtClean="0">
                <a:solidFill>
                  <a:srgbClr val="FF0000"/>
                </a:solidFill>
              </a:rPr>
              <a:t>more entropy</a:t>
            </a:r>
          </a:p>
          <a:p>
            <a:pPr marL="514350" indent="-514350">
              <a:lnSpc>
                <a:spcPct val="90000"/>
              </a:lnSpc>
              <a:spcBef>
                <a:spcPct val="20000"/>
              </a:spcBef>
              <a:buFont typeface="+mj-lt"/>
              <a:buAutoNum type="arabicParenR" startAt="2"/>
              <a:defRPr/>
            </a:pPr>
            <a:r>
              <a:rPr lang="en-US" altLang="en-US" sz="2800" dirty="0" smtClean="0">
                <a:solidFill>
                  <a:prstClr val="black"/>
                </a:solidFill>
              </a:rPr>
              <a:t>Temperature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800" dirty="0" smtClean="0">
                <a:solidFill>
                  <a:prstClr val="black"/>
                </a:solidFill>
              </a:rPr>
              <a:t>	</a:t>
            </a:r>
            <a:r>
              <a:rPr lang="en-US" altLang="en-US" sz="2800" dirty="0" smtClean="0">
                <a:solidFill>
                  <a:srgbClr val="7030A0"/>
                </a:solidFill>
              </a:rPr>
              <a:t>higher temp </a:t>
            </a:r>
            <a:r>
              <a:rPr lang="en-US" altLang="en-US" sz="2800" dirty="0" smtClean="0">
                <a:solidFill>
                  <a:prstClr val="black"/>
                </a:solidFill>
              </a:rPr>
              <a:t>= </a:t>
            </a:r>
            <a:r>
              <a:rPr lang="en-US" altLang="en-US" sz="2800" dirty="0" smtClean="0">
                <a:solidFill>
                  <a:srgbClr val="008000"/>
                </a:solidFill>
              </a:rPr>
              <a:t>more energy states </a:t>
            </a:r>
            <a:r>
              <a:rPr lang="en-US" altLang="en-US" sz="2800" dirty="0" smtClean="0">
                <a:solidFill>
                  <a:prstClr val="black"/>
                </a:solidFill>
              </a:rPr>
              <a:t>=</a:t>
            </a:r>
            <a:r>
              <a:rPr lang="en-US" altLang="en-US" sz="2800" dirty="0" smtClean="0">
                <a:solidFill>
                  <a:srgbClr val="C0504D"/>
                </a:solidFill>
              </a:rPr>
              <a:t> </a:t>
            </a:r>
            <a:r>
              <a:rPr lang="en-US" altLang="en-US" sz="2800" dirty="0" smtClean="0">
                <a:solidFill>
                  <a:srgbClr val="FF0000"/>
                </a:solidFill>
              </a:rPr>
              <a:t>more entropy</a:t>
            </a:r>
          </a:p>
          <a:p>
            <a:pPr marL="514350" indent="-514350">
              <a:lnSpc>
                <a:spcPct val="90000"/>
              </a:lnSpc>
              <a:spcBef>
                <a:spcPct val="20000"/>
              </a:spcBef>
              <a:buFont typeface="+mj-lt"/>
              <a:buAutoNum type="arabicParenR" startAt="3"/>
              <a:defRPr/>
            </a:pPr>
            <a:r>
              <a:rPr lang="en-US" altLang="en-US" sz="2800" dirty="0" smtClean="0">
                <a:solidFill>
                  <a:prstClr val="black"/>
                </a:solidFill>
              </a:rPr>
              <a:t>Number of particles/atoms </a:t>
            </a:r>
          </a:p>
          <a:p>
            <a:pPr marL="344488" indent="-344488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800" dirty="0" smtClean="0">
                <a:solidFill>
                  <a:prstClr val="black"/>
                </a:solidFill>
              </a:rPr>
              <a:t>		</a:t>
            </a:r>
            <a:r>
              <a:rPr lang="en-US" altLang="en-US" sz="2800" dirty="0" smtClean="0">
                <a:solidFill>
                  <a:srgbClr val="7030A0"/>
                </a:solidFill>
              </a:rPr>
              <a:t>more particles </a:t>
            </a:r>
            <a:r>
              <a:rPr lang="en-US" altLang="en-US" sz="2800" dirty="0" smtClean="0">
                <a:solidFill>
                  <a:prstClr val="black"/>
                </a:solidFill>
              </a:rPr>
              <a:t>= </a:t>
            </a:r>
            <a:r>
              <a:rPr lang="en-US" altLang="en-US" sz="2800" dirty="0" smtClean="0">
                <a:solidFill>
                  <a:srgbClr val="008000"/>
                </a:solidFill>
              </a:rPr>
              <a:t>more states </a:t>
            </a:r>
            <a:r>
              <a:rPr lang="en-US" altLang="en-US" sz="2800" dirty="0" smtClean="0">
                <a:solidFill>
                  <a:prstClr val="black"/>
                </a:solidFill>
              </a:rPr>
              <a:t>= </a:t>
            </a:r>
            <a:r>
              <a:rPr lang="en-US" altLang="en-US" sz="2800" dirty="0" smtClean="0">
                <a:solidFill>
                  <a:srgbClr val="FF0000"/>
                </a:solidFill>
              </a:rPr>
              <a:t>more entropy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9090" y="3519825"/>
            <a:ext cx="542925" cy="54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9154" y="4444009"/>
            <a:ext cx="542925" cy="54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7142" y="5409210"/>
            <a:ext cx="542925" cy="54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1562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0E5278-9AF1-4D81-B2AA-2F12D15C5B5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43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315" name="Text Placeholder 1"/>
          <p:cNvSpPr>
            <a:spLocks/>
          </p:cNvSpPr>
          <p:nvPr/>
        </p:nvSpPr>
        <p:spPr bwMode="auto">
          <a:xfrm>
            <a:off x="2070100" y="0"/>
            <a:ext cx="3484563" cy="582613"/>
          </a:xfrm>
          <a:prstGeom prst="rect">
            <a:avLst/>
          </a:prstGeom>
          <a:gradFill rotWithShape="1">
            <a:gsLst>
              <a:gs pos="0">
                <a:srgbClr val="109769">
                  <a:alpha val="50000"/>
                </a:srgbClr>
              </a:gs>
              <a:gs pos="50000">
                <a:srgbClr val="109769">
                  <a:alpha val="25000"/>
                </a:srgbClr>
              </a:gs>
              <a:gs pos="100000">
                <a:srgbClr val="109769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3200" b="1" smtClean="0">
                <a:solidFill>
                  <a:srgbClr val="FFFFCC"/>
                </a:solidFill>
                <a:cs typeface="Arial" charset="0"/>
              </a:rPr>
              <a:t>17.1</a:t>
            </a:r>
          </a:p>
        </p:txBody>
      </p:sp>
      <p:sp>
        <p:nvSpPr>
          <p:cNvPr id="13316" name="Text Placeholder 2"/>
          <p:cNvSpPr>
            <a:spLocks/>
          </p:cNvSpPr>
          <p:nvPr/>
        </p:nvSpPr>
        <p:spPr bwMode="auto">
          <a:xfrm>
            <a:off x="152400" y="1587500"/>
            <a:ext cx="8991600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(a) freezing ethanol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AutoNum type="alphaLcParenBoth"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AutoNum type="alphaLcParenBoth"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(b) evaporating a beaker of liquid bromine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(c) dissolving glucose in water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(d) cooling nitrogen gas from 80°C to 20°C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13317" name="Text Placeholder 2"/>
          <p:cNvSpPr>
            <a:spLocks/>
          </p:cNvSpPr>
          <p:nvPr/>
        </p:nvSpPr>
        <p:spPr bwMode="auto">
          <a:xfrm>
            <a:off x="168275" y="681038"/>
            <a:ext cx="8807450" cy="560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18" name="Text Box 5"/>
          <p:cNvSpPr txBox="1">
            <a:spLocks noChangeArrowheads="1"/>
          </p:cNvSpPr>
          <p:nvPr/>
        </p:nvSpPr>
        <p:spPr bwMode="auto">
          <a:xfrm>
            <a:off x="381000" y="673100"/>
            <a:ext cx="83597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Predict whether the entropy change is greater or less than zero for each of the following processes: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0E5278-9AF1-4D81-B2AA-2F12D15C5B5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44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315" name="Text Placeholder 1"/>
          <p:cNvSpPr>
            <a:spLocks/>
          </p:cNvSpPr>
          <p:nvPr/>
        </p:nvSpPr>
        <p:spPr bwMode="auto">
          <a:xfrm>
            <a:off x="2070100" y="0"/>
            <a:ext cx="3484563" cy="582613"/>
          </a:xfrm>
          <a:prstGeom prst="rect">
            <a:avLst/>
          </a:prstGeom>
          <a:gradFill rotWithShape="1">
            <a:gsLst>
              <a:gs pos="0">
                <a:srgbClr val="109769">
                  <a:alpha val="50000"/>
                </a:srgbClr>
              </a:gs>
              <a:gs pos="50000">
                <a:srgbClr val="109769">
                  <a:alpha val="25000"/>
                </a:srgbClr>
              </a:gs>
              <a:gs pos="100000">
                <a:srgbClr val="109769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3200" b="1" smtClean="0">
                <a:solidFill>
                  <a:srgbClr val="FFFFCC"/>
                </a:solidFill>
                <a:cs typeface="Arial" charset="0"/>
              </a:rPr>
              <a:t>17.1</a:t>
            </a:r>
          </a:p>
        </p:txBody>
      </p:sp>
      <p:sp>
        <p:nvSpPr>
          <p:cNvPr id="13316" name="Text Placeholder 2"/>
          <p:cNvSpPr>
            <a:spLocks/>
          </p:cNvSpPr>
          <p:nvPr/>
        </p:nvSpPr>
        <p:spPr bwMode="auto">
          <a:xfrm>
            <a:off x="152400" y="1587500"/>
            <a:ext cx="8991600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(a) freezing ethanol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AutoNum type="alphaLcParenBoth"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AutoNum type="alphaLcParenBoth"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(b) evaporating a beaker of liquid bromine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(c) dissolving glucose in water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(d) cooling nitrogen gas from 80°C to 20°C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13317" name="Text Placeholder 2"/>
          <p:cNvSpPr>
            <a:spLocks/>
          </p:cNvSpPr>
          <p:nvPr/>
        </p:nvSpPr>
        <p:spPr bwMode="auto">
          <a:xfrm>
            <a:off x="168275" y="681038"/>
            <a:ext cx="8807450" cy="560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18" name="Text Box 5"/>
          <p:cNvSpPr txBox="1">
            <a:spLocks noChangeArrowheads="1"/>
          </p:cNvSpPr>
          <p:nvPr/>
        </p:nvSpPr>
        <p:spPr bwMode="auto">
          <a:xfrm>
            <a:off x="381000" y="673100"/>
            <a:ext cx="83597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Predict whether the entropy change is greater or less than zero for each of the following processes:</a:t>
            </a:r>
          </a:p>
        </p:txBody>
      </p:sp>
      <p:sp>
        <p:nvSpPr>
          <p:cNvPr id="7" name="Rectangle 6"/>
          <p:cNvSpPr/>
          <p:nvPr/>
        </p:nvSpPr>
        <p:spPr>
          <a:xfrm>
            <a:off x="5245894" y="2221855"/>
            <a:ext cx="1116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Δ</a:t>
            </a:r>
            <a:r>
              <a:rPr lang="en-US" sz="2400" i="1" dirty="0" smtClean="0">
                <a:solidFill>
                  <a:srgbClr val="FF0000"/>
                </a:solidFill>
              </a:rPr>
              <a:t>S &lt;</a:t>
            </a:r>
            <a:r>
              <a:rPr lang="en-US" sz="2400" dirty="0" smtClean="0">
                <a:solidFill>
                  <a:srgbClr val="FF0000"/>
                </a:solidFill>
              </a:rPr>
              <a:t> 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61294" y="2209155"/>
            <a:ext cx="27911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EtOH</a:t>
            </a:r>
            <a:r>
              <a:rPr lang="en-US" sz="2400" dirty="0" smtClean="0">
                <a:solidFill>
                  <a:srgbClr val="FF0000"/>
                </a:solidFill>
              </a:rPr>
              <a:t>(l) 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EtOH</a:t>
            </a:r>
            <a:r>
              <a:rPr lang="en-US" sz="2400" dirty="0" smtClean="0">
                <a:solidFill>
                  <a:srgbClr val="FF0000"/>
                </a:solidFill>
              </a:rPr>
              <a:t>(s)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45894" y="3555355"/>
            <a:ext cx="1116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Δ</a:t>
            </a:r>
            <a:r>
              <a:rPr lang="en-US" sz="2400" i="1" dirty="0" smtClean="0">
                <a:solidFill>
                  <a:srgbClr val="FF0000"/>
                </a:solidFill>
              </a:rPr>
              <a:t>S &gt;</a:t>
            </a:r>
            <a:r>
              <a:rPr lang="en-US" sz="2400" dirty="0" smtClean="0">
                <a:solidFill>
                  <a:srgbClr val="FF0000"/>
                </a:solidFill>
              </a:rPr>
              <a:t> 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04194" y="3542655"/>
            <a:ext cx="21900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Br</a:t>
            </a:r>
            <a:r>
              <a:rPr lang="en-US" sz="2400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(l) 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2400" dirty="0" smtClean="0">
                <a:solidFill>
                  <a:srgbClr val="FF0000"/>
                </a:solidFill>
              </a:rPr>
              <a:t> Br</a:t>
            </a:r>
            <a:r>
              <a:rPr lang="en-US" sz="2400" baseline="-25000" dirty="0" smtClean="0">
                <a:solidFill>
                  <a:srgbClr val="FF0000"/>
                </a:solidFill>
              </a:rPr>
              <a:t>2 </a:t>
            </a:r>
            <a:r>
              <a:rPr lang="en-US" sz="2400" dirty="0" smtClean="0">
                <a:solidFill>
                  <a:srgbClr val="FF0000"/>
                </a:solidFill>
              </a:rPr>
              <a:t>(g)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33194" y="4895850"/>
            <a:ext cx="1116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Δ</a:t>
            </a:r>
            <a:r>
              <a:rPr lang="en-US" sz="2400" i="1" dirty="0" smtClean="0">
                <a:solidFill>
                  <a:srgbClr val="FF0000"/>
                </a:solidFill>
              </a:rPr>
              <a:t>S &gt;</a:t>
            </a:r>
            <a:r>
              <a:rPr lang="en-US" sz="2400" dirty="0" smtClean="0">
                <a:solidFill>
                  <a:srgbClr val="FF0000"/>
                </a:solidFill>
              </a:rPr>
              <a:t> 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40594" y="4883150"/>
            <a:ext cx="39901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C₆H₁₂O₆(s) 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2400" dirty="0" smtClean="0">
                <a:solidFill>
                  <a:srgbClr val="FF0000"/>
                </a:solidFill>
              </a:rPr>
              <a:t> C₆H₁₂O₆</a:t>
            </a:r>
            <a:r>
              <a:rPr lang="en-US" sz="2400" baseline="-250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(</a:t>
            </a:r>
            <a:r>
              <a:rPr lang="en-US" sz="2400" dirty="0" err="1" smtClean="0">
                <a:solidFill>
                  <a:srgbClr val="FF0000"/>
                </a:solidFill>
              </a:rPr>
              <a:t>aq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45894" y="6108055"/>
            <a:ext cx="1116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Δ</a:t>
            </a:r>
            <a:r>
              <a:rPr lang="en-US" sz="2400" i="1" dirty="0" smtClean="0">
                <a:solidFill>
                  <a:srgbClr val="FF0000"/>
                </a:solidFill>
              </a:rPr>
              <a:t>S &lt;</a:t>
            </a:r>
            <a:r>
              <a:rPr lang="en-US" sz="2400" dirty="0" smtClean="0">
                <a:solidFill>
                  <a:srgbClr val="FF0000"/>
                </a:solidFill>
              </a:rPr>
              <a:t> 0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cha02680_roc17_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00" y="769938"/>
            <a:ext cx="8458200" cy="447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02A20B-0497-4A7C-8C7F-50FFA232B322}" type="slidenum">
              <a:rPr lang="en-US">
                <a:solidFill>
                  <a:srgbClr val="000000"/>
                </a:solidFill>
              </a:rPr>
              <a:pPr>
                <a:defRPr/>
              </a:pPr>
              <a:t>46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2291" name="Picture 7" descr="D:\Ramesh dont del\CHANG-11e\Art File\labeled_jpegs\17_labeled_images\cha02680_t17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3545" y="1005437"/>
            <a:ext cx="2791591" cy="534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382489" y="14837"/>
            <a:ext cx="63536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Standard Entropy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701" y="1514929"/>
            <a:ext cx="5613399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 smtClean="0"/>
              <a:t>Difficult to count the number of microstates directly.</a:t>
            </a:r>
          </a:p>
          <a:p>
            <a:pPr marL="228600" indent="-22860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 smtClean="0"/>
              <a:t>Measured by </a:t>
            </a:r>
            <a:r>
              <a:rPr lang="en-US" sz="2400" dirty="0" err="1" smtClean="0"/>
              <a:t>calorimetery</a:t>
            </a:r>
            <a:r>
              <a:rPr lang="en-US" sz="2400" dirty="0" smtClean="0"/>
              <a:t>.</a:t>
            </a:r>
          </a:p>
          <a:p>
            <a:pPr marL="228600" indent="-22860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FF"/>
                </a:solidFill>
              </a:rPr>
              <a:t>Standard entropy</a:t>
            </a:r>
            <a:r>
              <a:rPr lang="en-US" sz="2400" b="1" dirty="0" smtClean="0"/>
              <a:t> (S</a:t>
            </a:r>
            <a:r>
              <a:rPr lang="en-US" sz="2400" b="1" dirty="0" smtClean="0">
                <a:sym typeface="Symbol" pitchFamily="18" charset="2"/>
              </a:rPr>
              <a:t></a:t>
            </a:r>
            <a:r>
              <a:rPr lang="en-US" sz="2400" b="1" dirty="0" smtClean="0"/>
              <a:t>) </a:t>
            </a:r>
            <a:r>
              <a:rPr lang="en-US" sz="2400" dirty="0" smtClean="0"/>
              <a:t>absolute entropy of a substance at 1 </a:t>
            </a:r>
            <a:r>
              <a:rPr lang="en-US" sz="2400" dirty="0" err="1" smtClean="0"/>
              <a:t>atm</a:t>
            </a:r>
            <a:r>
              <a:rPr lang="en-US" sz="2400" dirty="0" smtClean="0"/>
              <a:t> (typically at 25</a:t>
            </a:r>
            <a:r>
              <a:rPr lang="en-US" sz="2400" dirty="0" smtClean="0">
                <a:sym typeface="Symbol" pitchFamily="18" charset="2"/>
              </a:rPr>
              <a:t>C)</a:t>
            </a:r>
          </a:p>
          <a:p>
            <a:pPr marL="228600" indent="-22860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 smtClean="0">
                <a:sym typeface="Symbol" pitchFamily="18" charset="2"/>
              </a:rPr>
              <a:t>Units of J K</a:t>
            </a:r>
            <a:r>
              <a:rPr lang="en-US" sz="2400" baseline="30000" dirty="0" smtClean="0">
                <a:sym typeface="Symbol" pitchFamily="18" charset="2"/>
              </a:rPr>
              <a:t>-1</a:t>
            </a:r>
            <a:r>
              <a:rPr lang="en-US" sz="2400" dirty="0" smtClean="0">
                <a:sym typeface="Symbol" pitchFamily="18" charset="2"/>
              </a:rPr>
              <a:t> mol</a:t>
            </a:r>
            <a:r>
              <a:rPr lang="en-US" sz="2400" baseline="30000" dirty="0" smtClean="0">
                <a:sym typeface="Symbol" pitchFamily="18" charset="2"/>
              </a:rPr>
              <a:t>-1</a:t>
            </a:r>
          </a:p>
          <a:p>
            <a:pPr marL="228600" indent="-22860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 smtClean="0">
                <a:sym typeface="Symbol" pitchFamily="18" charset="2"/>
              </a:rPr>
              <a:t>All positive values.</a:t>
            </a:r>
          </a:p>
          <a:p>
            <a:pPr marL="228600" indent="-22860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 smtClean="0">
                <a:sym typeface="Symbol" pitchFamily="18" charset="2"/>
              </a:rPr>
              <a:t>Absolute values (unlike </a:t>
            </a:r>
            <a:r>
              <a:rPr lang="en-US" sz="2400" dirty="0" smtClean="0">
                <a:latin typeface="Symbol" pitchFamily="18" charset="2"/>
                <a:sym typeface="Symbol" pitchFamily="18" charset="2"/>
              </a:rPr>
              <a:t>D</a:t>
            </a:r>
            <a:r>
              <a:rPr lang="en-US" sz="2400" dirty="0" smtClean="0">
                <a:sym typeface="Symbol" pitchFamily="18" charset="2"/>
              </a:rPr>
              <a:t>H which is relative)</a:t>
            </a:r>
            <a:endParaRPr lang="en-US" sz="2400" dirty="0" smtClean="0"/>
          </a:p>
        </p:txBody>
      </p:sp>
    </p:spTree>
    <p:extLst>
      <p:ext uri="{BB962C8B-B14F-4D97-AF65-F5344CB8AC3E}">
        <p14:creationId xmlns="" xmlns:p14="http://schemas.microsoft.com/office/powerpoint/2010/main" val="424420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02A20B-0497-4A7C-8C7F-50FFA232B322}" type="slidenum">
              <a:rPr lang="en-US">
                <a:solidFill>
                  <a:srgbClr val="000000"/>
                </a:solidFill>
              </a:rPr>
              <a:pPr>
                <a:defRPr/>
              </a:pPr>
              <a:t>47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2291" name="Picture 7" descr="D:\Ramesh dont del\CHANG-11e\Art File\labeled_jpegs\17_labeled_images\cha02680_t17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3545" y="1005437"/>
            <a:ext cx="2791591" cy="534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382489" y="14837"/>
            <a:ext cx="63536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Standard Entropy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6" name="Rectangle 1027"/>
          <p:cNvSpPr txBox="1">
            <a:spLocks noChangeArrowheads="1"/>
          </p:cNvSpPr>
          <p:nvPr/>
        </p:nvSpPr>
        <p:spPr bwMode="auto">
          <a:xfrm>
            <a:off x="215900" y="1016000"/>
            <a:ext cx="5562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Entropy for gas phase is greater than that of liquid or solid of same substance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ts val="18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I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2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 (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) &gt; I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2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(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) 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More complex structures have greater entropy </a:t>
            </a:r>
            <a:endParaRPr kumimoji="0" lang="en-US" sz="24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ts val="18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C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2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H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6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 (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)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 &gt; CH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4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 (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)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Allotropes - more ordered forms have lower entropy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Diamond &gt; graphite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2700" y="5161389"/>
            <a:ext cx="6057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kern="0" dirty="0" smtClean="0">
                <a:solidFill>
                  <a:srgbClr val="7030A0"/>
                </a:solidFill>
                <a:latin typeface="Calibri" pitchFamily="34" charset="0"/>
                <a:ea typeface="ＭＳ Ｐゴシック"/>
              </a:rPr>
              <a:t>Can be used to calculate </a:t>
            </a:r>
            <a:r>
              <a:rPr lang="en-US" sz="2800" kern="0" dirty="0" err="1" smtClean="0">
                <a:solidFill>
                  <a:srgbClr val="7030A0"/>
                </a:solidFill>
                <a:latin typeface="Symbol" pitchFamily="18" charset="2"/>
                <a:ea typeface="ＭＳ Ｐゴシック"/>
              </a:rPr>
              <a:t>D</a:t>
            </a:r>
            <a:r>
              <a:rPr lang="en-US" sz="2800" kern="0" dirty="0" err="1" smtClean="0">
                <a:solidFill>
                  <a:srgbClr val="7030A0"/>
                </a:solidFill>
                <a:latin typeface="Calibri" pitchFamily="34" charset="0"/>
                <a:ea typeface="ＭＳ Ｐゴシック"/>
              </a:rPr>
              <a:t>S</a:t>
            </a:r>
            <a:r>
              <a:rPr lang="en-US" sz="2800" kern="0" baseline="-25000" dirty="0" err="1" smtClean="0">
                <a:solidFill>
                  <a:srgbClr val="7030A0"/>
                </a:solidFill>
                <a:latin typeface="Calibri" pitchFamily="34" charset="0"/>
                <a:ea typeface="ＭＳ Ｐゴシック"/>
              </a:rPr>
              <a:t>rxn</a:t>
            </a:r>
            <a:r>
              <a:rPr lang="en-US" sz="2800" kern="0" dirty="0" smtClean="0">
                <a:solidFill>
                  <a:srgbClr val="7030A0"/>
                </a:solidFill>
                <a:latin typeface="Calibri" pitchFamily="34" charset="0"/>
                <a:ea typeface="ＭＳ Ｐゴシック"/>
              </a:rPr>
              <a:t> and </a:t>
            </a:r>
            <a:r>
              <a:rPr lang="en-US" sz="2800" kern="0" dirty="0" err="1" smtClean="0">
                <a:solidFill>
                  <a:srgbClr val="7030A0"/>
                </a:solidFill>
                <a:latin typeface="Symbol" pitchFamily="18" charset="2"/>
                <a:ea typeface="ＭＳ Ｐゴシック"/>
              </a:rPr>
              <a:t>D</a:t>
            </a:r>
            <a:r>
              <a:rPr lang="en-US" sz="2800" kern="0" dirty="0" err="1" smtClean="0">
                <a:solidFill>
                  <a:srgbClr val="7030A0"/>
                </a:solidFill>
                <a:latin typeface="Calibri" pitchFamily="34" charset="0"/>
                <a:ea typeface="ＭＳ Ｐゴシック"/>
              </a:rPr>
              <a:t>S</a:t>
            </a:r>
            <a:r>
              <a:rPr lang="en-US" sz="2800" kern="0" baseline="-25000" dirty="0" err="1" smtClean="0">
                <a:solidFill>
                  <a:srgbClr val="7030A0"/>
                </a:solidFill>
                <a:latin typeface="Calibri" pitchFamily="34" charset="0"/>
                <a:ea typeface="ＭＳ Ｐゴシック"/>
              </a:rPr>
              <a:t>sys</a:t>
            </a:r>
            <a:r>
              <a:rPr lang="en-US" sz="2800" kern="0" dirty="0" smtClean="0">
                <a:solidFill>
                  <a:srgbClr val="7030A0"/>
                </a:solidFill>
                <a:latin typeface="Calibri" pitchFamily="34" charset="0"/>
                <a:ea typeface="ＭＳ Ｐゴシック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424420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00200" y="323"/>
            <a:ext cx="58674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Chapter 17</a:t>
            </a:r>
            <a:endParaRPr lang="en-US" sz="4000" u="sng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720" y="990600"/>
            <a:ext cx="4587240" cy="279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10"/>
          <p:cNvSpPr/>
          <p:nvPr/>
        </p:nvSpPr>
        <p:spPr>
          <a:xfrm flipV="1">
            <a:off x="1042345" y="1817870"/>
            <a:ext cx="811855" cy="379230"/>
          </a:xfrm>
          <a:prstGeom prst="roundRect">
            <a:avLst>
              <a:gd name="adj" fmla="val 1062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http://fc02.deviantart.net/fs71/i/2014/004/b/3/three_laws_of_robotics_by_bast_imret-d6zi8k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438" y="3891280"/>
            <a:ext cx="3661897" cy="2783840"/>
          </a:xfrm>
          <a:prstGeom prst="rect">
            <a:avLst/>
          </a:prstGeom>
          <a:noFill/>
        </p:spPr>
      </p:pic>
      <p:pic>
        <p:nvPicPr>
          <p:cNvPr id="2054" name="Picture 6" descr="http://blogs.solidworks.com/teacher/wp-content/uploads/sites/3/6a00d83451706569e20176170c962c970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75" y="1097280"/>
            <a:ext cx="3416133" cy="2331720"/>
          </a:xfrm>
          <a:prstGeom prst="rect">
            <a:avLst/>
          </a:prstGeom>
          <a:noFill/>
        </p:spPr>
      </p:pic>
      <p:pic>
        <p:nvPicPr>
          <p:cNvPr id="2056" name="Picture 8" descr="http://www.chem1.com/acad/webtext/thermeq/TE-images/entropy_no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0135" y="3954462"/>
            <a:ext cx="3908425" cy="2269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Entropy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36418" y="892161"/>
            <a:ext cx="8229600" cy="8350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400" b="1" dirty="0" smtClean="0"/>
              <a:t>Entropy (</a:t>
            </a:r>
            <a:r>
              <a:rPr lang="en-US" altLang="en-US" sz="2400" b="1" i="1" dirty="0" smtClean="0"/>
              <a:t>S</a:t>
            </a:r>
            <a:r>
              <a:rPr lang="en-US" altLang="en-US" sz="2400" b="1" dirty="0" smtClean="0"/>
              <a:t>):</a:t>
            </a:r>
            <a:r>
              <a:rPr lang="en-US" altLang="en-US" sz="2400" dirty="0" smtClean="0"/>
              <a:t> Can be thought of as a measure of the </a:t>
            </a:r>
            <a:r>
              <a:rPr lang="en-US" altLang="en-US" sz="2400" i="1" dirty="0" smtClean="0"/>
              <a:t>randomness or disorder</a:t>
            </a:r>
            <a:r>
              <a:rPr lang="en-US" altLang="en-US" sz="2400" dirty="0" smtClean="0"/>
              <a:t> of a system.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363220" y="2831035"/>
            <a:ext cx="840486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lvl="0" indent="-173038">
              <a:spcBef>
                <a:spcPts val="1200"/>
              </a:spcBef>
            </a:pPr>
            <a:r>
              <a:rPr lang="en-US" sz="2400" dirty="0" smtClean="0">
                <a:solidFill>
                  <a:prstClr val="black"/>
                </a:solidFill>
              </a:rPr>
              <a:t>- </a:t>
            </a:r>
            <a:r>
              <a:rPr lang="en-US" sz="2400" dirty="0" smtClean="0"/>
              <a:t>A measure of the loss of information in a transmitted message (Computer science/information theory).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173038" lvl="0" indent="-173038">
              <a:spcBef>
                <a:spcPts val="1200"/>
              </a:spcBef>
              <a:buFontTx/>
              <a:buChar char="-"/>
            </a:pPr>
            <a:r>
              <a:rPr lang="en-US" sz="2400" dirty="0" smtClean="0">
                <a:solidFill>
                  <a:prstClr val="black"/>
                </a:solidFill>
              </a:rPr>
              <a:t>A thermodynamic quantity representing the unavailability of a system's thermal energy for conversion into mechanical work.</a:t>
            </a:r>
          </a:p>
          <a:p>
            <a:pPr marL="173038" lvl="0" indent="-173038">
              <a:spcBef>
                <a:spcPts val="1200"/>
              </a:spcBef>
              <a:buFontTx/>
              <a:buChar char="-"/>
            </a:pPr>
            <a:r>
              <a:rPr lang="en-US" sz="2400" dirty="0" smtClean="0">
                <a:solidFill>
                  <a:prstClr val="black"/>
                </a:solidFill>
              </a:rPr>
              <a:t>A measure of how spread out or dispersed the energy of a system is among the different possible ways a system can contain energy.</a:t>
            </a:r>
          </a:p>
          <a:p>
            <a:pPr marL="173038" lvl="0" indent="-173038">
              <a:spcBef>
                <a:spcPts val="1200"/>
              </a:spcBef>
            </a:pPr>
            <a:r>
              <a:rPr lang="en-US" altLang="en-US" sz="2400" dirty="0" smtClean="0">
                <a:solidFill>
                  <a:prstClr val="black"/>
                </a:solidFill>
              </a:rPr>
              <a:t>- Is a measure of the number of specific ways (</a:t>
            </a:r>
            <a:r>
              <a:rPr lang="en-US" altLang="en-US" sz="2400" u="sng" dirty="0" smtClean="0">
                <a:solidFill>
                  <a:prstClr val="black"/>
                </a:solidFill>
              </a:rPr>
              <a:t>microstates</a:t>
            </a:r>
            <a:r>
              <a:rPr lang="en-US" altLang="en-US" sz="2400" dirty="0" smtClean="0">
                <a:solidFill>
                  <a:prstClr val="black"/>
                </a:solidFill>
              </a:rPr>
              <a:t>) in which a thermodynamic system may be arranged.</a:t>
            </a:r>
          </a:p>
        </p:txBody>
      </p:sp>
      <p:grpSp>
        <p:nvGrpSpPr>
          <p:cNvPr id="2" name="Group 20"/>
          <p:cNvGrpSpPr/>
          <p:nvPr/>
        </p:nvGrpSpPr>
        <p:grpSpPr>
          <a:xfrm>
            <a:off x="4892040" y="1879600"/>
            <a:ext cx="2622550" cy="685800"/>
            <a:chOff x="5044440" y="2794000"/>
            <a:chExt cx="2622550" cy="685800"/>
          </a:xfrm>
        </p:grpSpPr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7193915" y="2794000"/>
              <a:ext cx="473075" cy="685800"/>
              <a:chOff x="3110" y="912"/>
              <a:chExt cx="298" cy="432"/>
            </a:xfrm>
          </p:grpSpPr>
          <p:sp>
            <p:nvSpPr>
              <p:cNvPr id="13" name="Text Box 4"/>
              <p:cNvSpPr txBox="1">
                <a:spLocks noChangeArrowheads="1"/>
              </p:cNvSpPr>
              <p:nvPr/>
            </p:nvSpPr>
            <p:spPr bwMode="auto">
              <a:xfrm>
                <a:off x="3110" y="984"/>
                <a:ext cx="24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i="1" smtClean="0">
                    <a:solidFill>
                      <a:srgbClr val="000000"/>
                    </a:solidFill>
                    <a:latin typeface="Arial" charset="0"/>
                  </a:rPr>
                  <a:t>S</a:t>
                </a:r>
              </a:p>
            </p:txBody>
          </p:sp>
          <p:sp>
            <p:nvSpPr>
              <p:cNvPr id="14" name="Line 8"/>
              <p:cNvSpPr>
                <a:spLocks noChangeShapeType="1"/>
              </p:cNvSpPr>
              <p:nvPr/>
            </p:nvSpPr>
            <p:spPr bwMode="auto">
              <a:xfrm flipV="1">
                <a:off x="3408" y="912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6" name="Group 15"/>
            <p:cNvGrpSpPr>
              <a:grpSpLocks/>
            </p:cNvGrpSpPr>
            <p:nvPr/>
          </p:nvGrpSpPr>
          <p:grpSpPr bwMode="auto">
            <a:xfrm>
              <a:off x="5044440" y="2794000"/>
              <a:ext cx="1311275" cy="685800"/>
              <a:chOff x="1286" y="1488"/>
              <a:chExt cx="826" cy="432"/>
            </a:xfrm>
          </p:grpSpPr>
          <p:sp>
            <p:nvSpPr>
              <p:cNvPr id="16" name="Text Box 5"/>
              <p:cNvSpPr txBox="1">
                <a:spLocks noChangeArrowheads="1"/>
              </p:cNvSpPr>
              <p:nvPr/>
            </p:nvSpPr>
            <p:spPr bwMode="auto">
              <a:xfrm>
                <a:off x="1286" y="1561"/>
                <a:ext cx="81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smtClean="0">
                    <a:solidFill>
                      <a:srgbClr val="000000"/>
                    </a:solidFill>
                    <a:latin typeface="Arial" charset="0"/>
                  </a:rPr>
                  <a:t>disorder</a:t>
                </a:r>
              </a:p>
            </p:txBody>
          </p:sp>
          <p:sp>
            <p:nvSpPr>
              <p:cNvPr id="17" name="Line 9"/>
              <p:cNvSpPr>
                <a:spLocks noChangeShapeType="1"/>
              </p:cNvSpPr>
              <p:nvPr/>
            </p:nvSpPr>
            <p:spPr bwMode="auto">
              <a:xfrm flipV="1">
                <a:off x="2112" y="1488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7" name="Group 21"/>
          <p:cNvGrpSpPr/>
          <p:nvPr/>
        </p:nvGrpSpPr>
        <p:grpSpPr>
          <a:xfrm>
            <a:off x="1397000" y="1884680"/>
            <a:ext cx="2225675" cy="685800"/>
            <a:chOff x="828040" y="2870200"/>
            <a:chExt cx="2225675" cy="685800"/>
          </a:xfrm>
        </p:grpSpPr>
        <p:grpSp>
          <p:nvGrpSpPr>
            <p:cNvPr id="9" name="Group 16"/>
            <p:cNvGrpSpPr>
              <a:grpSpLocks/>
            </p:cNvGrpSpPr>
            <p:nvPr/>
          </p:nvGrpSpPr>
          <p:grpSpPr bwMode="auto">
            <a:xfrm>
              <a:off x="828040" y="2870200"/>
              <a:ext cx="942975" cy="685800"/>
              <a:chOff x="1238" y="960"/>
              <a:chExt cx="594" cy="432"/>
            </a:xfrm>
          </p:grpSpPr>
          <p:sp>
            <p:nvSpPr>
              <p:cNvPr id="10" name="Text Box 3"/>
              <p:cNvSpPr txBox="1">
                <a:spLocks noChangeArrowheads="1"/>
              </p:cNvSpPr>
              <p:nvPr/>
            </p:nvSpPr>
            <p:spPr bwMode="auto">
              <a:xfrm>
                <a:off x="1238" y="1032"/>
                <a:ext cx="56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smtClean="0">
                    <a:solidFill>
                      <a:srgbClr val="000000"/>
                    </a:solidFill>
                    <a:latin typeface="Arial" charset="0"/>
                  </a:rPr>
                  <a:t>order</a:t>
                </a:r>
              </a:p>
            </p:txBody>
          </p:sp>
          <p:sp>
            <p:nvSpPr>
              <p:cNvPr id="11" name="Line 7"/>
              <p:cNvSpPr>
                <a:spLocks noChangeShapeType="1"/>
              </p:cNvSpPr>
              <p:nvPr/>
            </p:nvSpPr>
            <p:spPr bwMode="auto">
              <a:xfrm flipV="1">
                <a:off x="1832" y="960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12" name="Group 13"/>
            <p:cNvGrpSpPr>
              <a:grpSpLocks/>
            </p:cNvGrpSpPr>
            <p:nvPr/>
          </p:nvGrpSpPr>
          <p:grpSpPr bwMode="auto">
            <a:xfrm>
              <a:off x="2580640" y="2870200"/>
              <a:ext cx="473075" cy="685800"/>
              <a:chOff x="3206" y="1680"/>
              <a:chExt cx="298" cy="432"/>
            </a:xfrm>
          </p:grpSpPr>
          <p:sp>
            <p:nvSpPr>
              <p:cNvPr id="19" name="Text Box 11"/>
              <p:cNvSpPr txBox="1">
                <a:spLocks noChangeArrowheads="1"/>
              </p:cNvSpPr>
              <p:nvPr/>
            </p:nvSpPr>
            <p:spPr bwMode="auto">
              <a:xfrm>
                <a:off x="3206" y="1752"/>
                <a:ext cx="24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i="1" smtClean="0">
                    <a:solidFill>
                      <a:srgbClr val="000000"/>
                    </a:solidFill>
                    <a:latin typeface="Arial" charset="0"/>
                  </a:rPr>
                  <a:t>S</a:t>
                </a:r>
              </a:p>
            </p:txBody>
          </p:sp>
          <p:sp>
            <p:nvSpPr>
              <p:cNvPr id="20" name="Line 12"/>
              <p:cNvSpPr>
                <a:spLocks noChangeShapeType="1"/>
              </p:cNvSpPr>
              <p:nvPr/>
            </p:nvSpPr>
            <p:spPr bwMode="auto">
              <a:xfrm>
                <a:off x="3504" y="1680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41990" y="1003918"/>
            <a:ext cx="76530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</a:rPr>
              <a:t>Enthalpy (H)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 is used to quantify the heat flow into or out of a system in a process that occurs at constant pressure.</a:t>
            </a:r>
            <a:endParaRPr lang="en-US" sz="2400" b="1" i="1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 smtClean="0">
                <a:solidFill>
                  <a:prstClr val="black"/>
                </a:solidFill>
                <a:latin typeface="Calibri"/>
              </a:rPr>
              <a:t>Chapter 6 Review</a:t>
            </a:r>
            <a:endParaRPr lang="en-US" sz="4000" u="sng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448921" y="1794537"/>
            <a:ext cx="42274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800" i="1" dirty="0" err="1" smtClean="0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2800" i="1" baseline="-25000" dirty="0" err="1" smtClean="0">
                <a:solidFill>
                  <a:srgbClr val="000000"/>
                </a:solidFill>
                <a:latin typeface="Arial" charset="0"/>
              </a:rPr>
              <a:t>rxn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= </a:t>
            </a:r>
            <a:r>
              <a:rPr lang="en-US" sz="2800" i="1" dirty="0" err="1" smtClean="0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2800" baseline="-25000" dirty="0" err="1" smtClean="0">
                <a:solidFill>
                  <a:srgbClr val="000000"/>
                </a:solidFill>
                <a:latin typeface="Arial" charset="0"/>
              </a:rPr>
              <a:t>products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– </a:t>
            </a:r>
            <a:r>
              <a:rPr lang="en-US" sz="2800" i="1" dirty="0" err="1" smtClean="0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2800" baseline="-25000" dirty="0" err="1" smtClean="0">
                <a:solidFill>
                  <a:srgbClr val="000000"/>
                </a:solidFill>
                <a:latin typeface="Arial" charset="0"/>
              </a:rPr>
              <a:t>reactants</a:t>
            </a:r>
            <a:endParaRPr lang="en-US" sz="2800" baseline="-250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96963" y="2503719"/>
            <a:ext cx="2560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smtClean="0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2400" baseline="-25000" smtClean="0">
                <a:solidFill>
                  <a:srgbClr val="000000"/>
                </a:solidFill>
                <a:latin typeface="Arial" charset="0"/>
              </a:rPr>
              <a:t>products </a:t>
            </a:r>
            <a:r>
              <a:rPr lang="en-US" sz="2400" smtClean="0">
                <a:solidFill>
                  <a:srgbClr val="000000"/>
                </a:solidFill>
                <a:latin typeface="Arial" charset="0"/>
              </a:rPr>
              <a:t>&lt; </a:t>
            </a:r>
            <a:r>
              <a:rPr lang="en-US" sz="2400" i="1" smtClean="0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2400" baseline="-25000" smtClean="0">
                <a:solidFill>
                  <a:srgbClr val="000000"/>
                </a:solidFill>
                <a:latin typeface="Arial" charset="0"/>
              </a:rPr>
              <a:t>reactants</a:t>
            </a:r>
            <a:endParaRPr lang="en-US" sz="2400" i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824038" y="3006728"/>
            <a:ext cx="1106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400" i="1" smtClean="0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2400" smtClean="0">
                <a:solidFill>
                  <a:srgbClr val="000000"/>
                </a:solidFill>
                <a:latin typeface="Arial" charset="0"/>
              </a:rPr>
              <a:t> &lt; 0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955062" y="2503719"/>
            <a:ext cx="2560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smtClean="0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2400" baseline="-25000" smtClean="0">
                <a:solidFill>
                  <a:srgbClr val="000000"/>
                </a:solidFill>
                <a:latin typeface="Arial" charset="0"/>
              </a:rPr>
              <a:t>products </a:t>
            </a:r>
            <a:r>
              <a:rPr lang="en-US" sz="2400" smtClean="0">
                <a:solidFill>
                  <a:srgbClr val="000000"/>
                </a:solidFill>
                <a:latin typeface="Arial" charset="0"/>
              </a:rPr>
              <a:t>&gt; </a:t>
            </a:r>
            <a:r>
              <a:rPr lang="en-US" sz="2400" i="1" smtClean="0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2400" baseline="-25000" smtClean="0">
                <a:solidFill>
                  <a:srgbClr val="000000"/>
                </a:solidFill>
                <a:latin typeface="Arial" charset="0"/>
              </a:rPr>
              <a:t>reactants</a:t>
            </a:r>
            <a:endParaRPr lang="en-US" sz="2400" i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5564662" y="3006728"/>
            <a:ext cx="1106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400" i="1" smtClean="0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2400" smtClean="0">
                <a:solidFill>
                  <a:srgbClr val="000000"/>
                </a:solidFill>
                <a:latin typeface="Arial" charset="0"/>
              </a:rPr>
              <a:t> &gt; 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16043" y="3425041"/>
            <a:ext cx="1722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</a:rPr>
              <a:t>Exothermic</a:t>
            </a:r>
            <a:endParaRPr lang="en-US" sz="24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48325" y="3425040"/>
            <a:ext cx="1974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</a:rPr>
              <a:t>Endothermic</a:t>
            </a:r>
            <a:endParaRPr lang="en-US" sz="24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6787" y="3825519"/>
            <a:ext cx="3143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00FF"/>
                </a:solidFill>
                <a:latin typeface="Calibri" pitchFamily="34" charset="0"/>
              </a:rPr>
              <a:t>Enthalpically</a:t>
            </a:r>
            <a:r>
              <a:rPr lang="en-US" sz="2400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Calibri" pitchFamily="34" charset="0"/>
              </a:rPr>
              <a:t>favorable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63074" y="3810167"/>
            <a:ext cx="4626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00FF"/>
                </a:solidFill>
                <a:latin typeface="Calibri" pitchFamily="34" charset="0"/>
              </a:rPr>
              <a:t>Enthalpically</a:t>
            </a:r>
            <a:r>
              <a:rPr lang="en-US" sz="2400" dirty="0" smtClean="0">
                <a:solidFill>
                  <a:srgbClr val="0000FF"/>
                </a:solidFill>
                <a:latin typeface="Calibri" pitchFamily="34" charset="0"/>
              </a:rPr>
              <a:t> unfavorable </a:t>
            </a:r>
            <a:endParaRPr lang="en-US" sz="240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1213698" y="4551237"/>
            <a:ext cx="669114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7030A0"/>
                </a:solidFill>
                <a:latin typeface="Calibri" pitchFamily="34" charset="0"/>
              </a:rPr>
              <a:t>If we mix reactants and products together will the reaction occur?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44100" y="5652392"/>
            <a:ext cx="82354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 eaLnBrk="0" hangingPunct="0">
              <a:spcAft>
                <a:spcPts val="600"/>
              </a:spcAft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Not enough information. We need to know the change in </a:t>
            </a:r>
            <a:r>
              <a:rPr lang="en-US" sz="2400" b="1" u="sng" dirty="0" smtClean="0">
                <a:solidFill>
                  <a:prstClr val="black"/>
                </a:solidFill>
              </a:rPr>
              <a:t>entropy</a:t>
            </a:r>
            <a:r>
              <a:rPr lang="en-US" sz="2400" dirty="0" smtClean="0">
                <a:solidFill>
                  <a:prstClr val="black"/>
                </a:solidFill>
              </a:rPr>
              <a:t> to predict if a reaction will </a:t>
            </a:r>
            <a:r>
              <a:rPr lang="en-US" sz="2400" u="sng" dirty="0" smtClean="0">
                <a:solidFill>
                  <a:prstClr val="black"/>
                </a:solidFill>
              </a:rPr>
              <a:t>spontaneously</a:t>
            </a:r>
            <a:r>
              <a:rPr lang="en-US" sz="2400" dirty="0" smtClean="0">
                <a:solidFill>
                  <a:prstClr val="black"/>
                </a:solidFill>
              </a:rPr>
              <a:t> occur. 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ur25542_1806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321"/>
          <a:stretch>
            <a:fillRect/>
          </a:stretch>
        </p:blipFill>
        <p:spPr>
          <a:xfrm>
            <a:off x="1644767" y="963664"/>
            <a:ext cx="1406798" cy="693342"/>
          </a:xfrm>
          <a:prstGeom prst="rect">
            <a:avLst/>
          </a:prstGeom>
          <a:noFill/>
          <a:ln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2265" y="1820863"/>
            <a:ext cx="14287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3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0568" y="2703747"/>
            <a:ext cx="1382423" cy="74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025659" y="1070034"/>
            <a:ext cx="3068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 and 0 = 2 microstates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035819" y="1938714"/>
            <a:ext cx="3068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 and 1 = 8 microstates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032355" y="2793540"/>
            <a:ext cx="3223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 and 2 = 12 microstates</a:t>
            </a:r>
            <a:endParaRPr lang="en-US" sz="24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Microstates and Entropy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3214" y="3749586"/>
            <a:ext cx="848550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>
              <a:spcAft>
                <a:spcPts val="1200"/>
              </a:spcAft>
              <a:buFont typeface="Arial" pitchFamily="34" charset="0"/>
              <a:buChar char="•"/>
            </a:pPr>
            <a:r>
              <a:rPr lang="en-AU" altLang="en-US" sz="2400" dirty="0" smtClean="0">
                <a:solidFill>
                  <a:prstClr val="black"/>
                </a:solidFill>
                <a:latin typeface="Calibri" pitchFamily="34" charset="0"/>
              </a:rPr>
              <a:t>Configurations (</a:t>
            </a:r>
            <a:r>
              <a:rPr lang="en-AU" altLang="en-US" sz="2400" dirty="0" err="1" smtClean="0">
                <a:solidFill>
                  <a:prstClr val="black"/>
                </a:solidFill>
                <a:latin typeface="Calibri" pitchFamily="34" charset="0"/>
              </a:rPr>
              <a:t>macrostates</a:t>
            </a:r>
            <a:r>
              <a:rPr lang="en-AU" altLang="en-US" sz="2400" dirty="0" smtClean="0">
                <a:solidFill>
                  <a:prstClr val="black"/>
                </a:solidFill>
                <a:latin typeface="Calibri" pitchFamily="34" charset="0"/>
              </a:rPr>
              <a:t>) associated with large numbers of microstates are said to be more </a:t>
            </a:r>
            <a:r>
              <a:rPr lang="en-AU" altLang="en-US" sz="2400" dirty="0" smtClean="0">
                <a:solidFill>
                  <a:srgbClr val="FF0000"/>
                </a:solidFill>
                <a:latin typeface="Calibri" pitchFamily="34" charset="0"/>
              </a:rPr>
              <a:t>disordered</a:t>
            </a:r>
            <a:r>
              <a:rPr lang="en-AU" altLang="en-US" sz="2400" dirty="0" smtClean="0">
                <a:solidFill>
                  <a:prstClr val="black"/>
                </a:solidFill>
                <a:latin typeface="Calibri" pitchFamily="34" charset="0"/>
              </a:rPr>
              <a:t> than those with fewer microstates.</a:t>
            </a:r>
            <a:r>
              <a:rPr lang="en-US" sz="2400" dirty="0" smtClean="0"/>
              <a:t> </a:t>
            </a:r>
          </a:p>
          <a:p>
            <a:pPr marL="173038" indent="-173038">
              <a:spcAft>
                <a:spcPts val="1200"/>
              </a:spcAft>
              <a:buFont typeface="Arial" pitchFamily="34" charset="0"/>
              <a:buChar char="•"/>
            </a:pPr>
            <a:r>
              <a:rPr lang="en-AU" altLang="en-US" sz="2400" dirty="0" smtClean="0"/>
              <a:t>The </a:t>
            </a:r>
            <a:r>
              <a:rPr lang="en-AU" altLang="en-US" sz="2400" dirty="0" smtClean="0">
                <a:solidFill>
                  <a:srgbClr val="0000FF"/>
                </a:solidFill>
              </a:rPr>
              <a:t>equilibrium state</a:t>
            </a:r>
            <a:r>
              <a:rPr lang="en-AU" altLang="en-US" sz="2400" dirty="0" smtClean="0"/>
              <a:t> of a system is the most disordered configuration (largest no. of microstates) available. </a:t>
            </a:r>
          </a:p>
          <a:p>
            <a:pPr marL="173038" indent="-173038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/>
              <a:t>The number of microstates is called the </a:t>
            </a:r>
            <a:r>
              <a:rPr lang="en-US" sz="2400" dirty="0" smtClean="0">
                <a:solidFill>
                  <a:srgbClr val="7030A0"/>
                </a:solidFill>
              </a:rPr>
              <a:t>multiplicity (W) </a:t>
            </a:r>
            <a:r>
              <a:rPr lang="en-US" sz="2400" dirty="0" smtClean="0"/>
              <a:t>of the configuration.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4791762" y="3178731"/>
            <a:ext cx="2524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altLang="en-US" dirty="0" smtClean="0">
                <a:solidFill>
                  <a:srgbClr val="FF0000"/>
                </a:solidFill>
                <a:latin typeface="Calibri" pitchFamily="34" charset="0"/>
              </a:rPr>
              <a:t>Less order, more entropy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61282" y="1461691"/>
            <a:ext cx="2536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altLang="en-US" dirty="0" smtClean="0">
                <a:solidFill>
                  <a:srgbClr val="FF0000"/>
                </a:solidFill>
                <a:latin typeface="Calibri" pitchFamily="34" charset="0"/>
              </a:rPr>
              <a:t>More order, Less entropy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216400" y="1137920"/>
            <a:ext cx="345440" cy="34544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226560" y="1991360"/>
            <a:ext cx="345440" cy="34544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267200" y="2814320"/>
            <a:ext cx="406400" cy="406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8890" y="1068586"/>
            <a:ext cx="6704330" cy="130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91978" tIns="95989" rIns="191978" bIns="95989" anchor="ctr">
            <a:spAutoFit/>
          </a:bodyPr>
          <a:lstStyle>
            <a:lvl1pPr>
              <a:tabLst>
                <a:tab pos="1362075" algn="r"/>
                <a:tab pos="2636838" algn="ctr"/>
                <a:tab pos="2759075" algn="r"/>
                <a:tab pos="3667125" algn="r"/>
                <a:tab pos="4679950" algn="r"/>
                <a:tab pos="5273675" algn="r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1362075" algn="r"/>
                <a:tab pos="2636838" algn="ctr"/>
                <a:tab pos="2759075" algn="r"/>
                <a:tab pos="3667125" algn="r"/>
                <a:tab pos="4679950" algn="r"/>
                <a:tab pos="5273675" algn="r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1362075" algn="r"/>
                <a:tab pos="2636838" algn="ctr"/>
                <a:tab pos="2759075" algn="r"/>
                <a:tab pos="3667125" algn="r"/>
                <a:tab pos="4679950" algn="r"/>
                <a:tab pos="5273675" algn="r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1362075" algn="r"/>
                <a:tab pos="2636838" algn="ctr"/>
                <a:tab pos="2759075" algn="r"/>
                <a:tab pos="3667125" algn="r"/>
                <a:tab pos="4679950" algn="r"/>
                <a:tab pos="5273675" algn="r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1362075" algn="r"/>
                <a:tab pos="2636838" algn="ctr"/>
                <a:tab pos="2759075" algn="r"/>
                <a:tab pos="3667125" algn="r"/>
                <a:tab pos="4679950" algn="r"/>
                <a:tab pos="5273675" algn="r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362075" algn="r"/>
                <a:tab pos="2636838" algn="ctr"/>
                <a:tab pos="2759075" algn="r"/>
                <a:tab pos="3667125" algn="r"/>
                <a:tab pos="4679950" algn="r"/>
                <a:tab pos="5273675" algn="r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362075" algn="r"/>
                <a:tab pos="2636838" algn="ctr"/>
                <a:tab pos="2759075" algn="r"/>
                <a:tab pos="3667125" algn="r"/>
                <a:tab pos="4679950" algn="r"/>
                <a:tab pos="5273675" algn="r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362075" algn="r"/>
                <a:tab pos="2636838" algn="ctr"/>
                <a:tab pos="2759075" algn="r"/>
                <a:tab pos="3667125" algn="r"/>
                <a:tab pos="4679950" algn="r"/>
                <a:tab pos="5273675" algn="r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362075" algn="r"/>
                <a:tab pos="2636838" algn="ctr"/>
                <a:tab pos="2759075" algn="r"/>
                <a:tab pos="3667125" algn="r"/>
                <a:tab pos="4679950" algn="r"/>
                <a:tab pos="5273675" algn="r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AU" altLang="en-US" sz="2000" dirty="0" smtClean="0">
                <a:latin typeface="Calibri" pitchFamily="34" charset="0"/>
              </a:rPr>
              <a:t>The </a:t>
            </a:r>
            <a:r>
              <a:rPr lang="en-AU" altLang="en-US" sz="2000" dirty="0">
                <a:latin typeface="Calibri" pitchFamily="34" charset="0"/>
              </a:rPr>
              <a:t>Austrian physicist </a:t>
            </a:r>
            <a:r>
              <a:rPr lang="en-AU" altLang="en-US" sz="2000" dirty="0">
                <a:solidFill>
                  <a:srgbClr val="7030A0"/>
                </a:solidFill>
                <a:latin typeface="Calibri" pitchFamily="34" charset="0"/>
              </a:rPr>
              <a:t>Ludwig Boltzmann </a:t>
            </a:r>
            <a:r>
              <a:rPr lang="en-AU" altLang="en-US" sz="2000" dirty="0">
                <a:latin typeface="Calibri" pitchFamily="34" charset="0"/>
              </a:rPr>
              <a:t>introduced a </a:t>
            </a:r>
            <a:r>
              <a:rPr lang="en-AU" altLang="en-US" sz="2000" dirty="0" smtClean="0">
                <a:latin typeface="Calibri" pitchFamily="34" charset="0"/>
              </a:rPr>
              <a:t>model to relate the total number of microstates (the multiplicity, </a:t>
            </a:r>
            <a:r>
              <a:rPr lang="en-AU" altLang="en-US" sz="2000" b="1" i="1" dirty="0" smtClean="0">
                <a:latin typeface="Calibri" pitchFamily="34" charset="0"/>
              </a:rPr>
              <a:t>W</a:t>
            </a:r>
            <a:r>
              <a:rPr lang="en-AU" altLang="en-US" sz="2000" dirty="0" smtClean="0">
                <a:latin typeface="Calibri" pitchFamily="34" charset="0"/>
              </a:rPr>
              <a:t>) to </a:t>
            </a:r>
            <a:r>
              <a:rPr lang="en-AU" altLang="en-US" sz="2000" dirty="0">
                <a:latin typeface="Calibri" pitchFamily="34" charset="0"/>
              </a:rPr>
              <a:t>entropy </a:t>
            </a:r>
            <a:r>
              <a:rPr lang="en-AU" altLang="en-US" sz="2000" dirty="0" smtClean="0">
                <a:latin typeface="Calibri" pitchFamily="34" charset="0"/>
              </a:rPr>
              <a:t>(</a:t>
            </a:r>
            <a:r>
              <a:rPr lang="en-AU" altLang="en-US" sz="2000" b="1" i="1" dirty="0" smtClean="0">
                <a:latin typeface="Calibri" pitchFamily="34" charset="0"/>
              </a:rPr>
              <a:t>S</a:t>
            </a:r>
            <a:r>
              <a:rPr lang="en-AU" altLang="en-US" sz="2000" dirty="0" smtClean="0">
                <a:latin typeface="Calibri" pitchFamily="34" charset="0"/>
              </a:rPr>
              <a:t>)</a:t>
            </a:r>
            <a:r>
              <a:rPr lang="en-AU" altLang="en-US" sz="2000" i="1" dirty="0" smtClean="0">
                <a:latin typeface="Calibri" pitchFamily="34" charset="0"/>
              </a:rPr>
              <a:t>.</a:t>
            </a:r>
            <a:endParaRPr lang="en-AU" altLang="en-US" sz="2000" dirty="0"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0187" y="2844194"/>
            <a:ext cx="21515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kern="0" dirty="0" smtClean="0">
                <a:solidFill>
                  <a:srgbClr val="0000FF"/>
                </a:solidFill>
                <a:latin typeface="Calibri" pitchFamily="34" charset="0"/>
              </a:rPr>
              <a:t>S</a:t>
            </a:r>
            <a:r>
              <a:rPr lang="en-US" altLang="en-US" sz="3600" b="1" kern="0" dirty="0" smtClean="0">
                <a:solidFill>
                  <a:srgbClr val="0000FF"/>
                </a:solidFill>
                <a:latin typeface="Calibri" pitchFamily="34" charset="0"/>
              </a:rPr>
              <a:t> = </a:t>
            </a:r>
            <a:r>
              <a:rPr lang="en-US" altLang="en-US" sz="3600" b="1" i="1" kern="0" dirty="0" smtClean="0">
                <a:solidFill>
                  <a:srgbClr val="0000FF"/>
                </a:solidFill>
                <a:latin typeface="Calibri" pitchFamily="34" charset="0"/>
              </a:rPr>
              <a:t>k</a:t>
            </a:r>
            <a:r>
              <a:rPr lang="en-US" altLang="en-US" sz="3600" b="1" kern="0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US" altLang="en-US" sz="3600" b="1" kern="0" dirty="0" err="1" smtClean="0">
                <a:solidFill>
                  <a:srgbClr val="0000FF"/>
                </a:solidFill>
                <a:latin typeface="Calibri" pitchFamily="34" charset="0"/>
              </a:rPr>
              <a:t>ln</a:t>
            </a:r>
            <a:r>
              <a:rPr lang="en-US" altLang="en-US" sz="3600" b="1" kern="0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US" altLang="en-US" sz="3600" b="1" i="1" kern="0" dirty="0" smtClean="0">
                <a:solidFill>
                  <a:srgbClr val="0000FF"/>
                </a:solidFill>
                <a:latin typeface="Calibri" pitchFamily="34" charset="0"/>
              </a:rPr>
              <a:t>W</a:t>
            </a:r>
            <a:r>
              <a:rPr lang="en-US" altLang="en-US" sz="3600" kern="0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endParaRPr lang="en-US" sz="2000" dirty="0">
              <a:solidFill>
                <a:srgbClr val="0000FF"/>
              </a:solidFill>
              <a:latin typeface="Calibri" pitchFamily="34" charset="0"/>
            </a:endParaRPr>
          </a:p>
        </p:txBody>
      </p:sp>
      <p:graphicFrame>
        <p:nvGraphicFramePr>
          <p:cNvPr id="7" name="Object 8"/>
          <p:cNvGraphicFramePr>
            <a:graphicFrameLocks noChangeAspect="1"/>
          </p:cNvGraphicFramePr>
          <p:nvPr/>
        </p:nvGraphicFramePr>
        <p:xfrm>
          <a:off x="2995296" y="3407713"/>
          <a:ext cx="936624" cy="895180"/>
        </p:xfrm>
        <a:graphic>
          <a:graphicData uri="http://schemas.openxmlformats.org/presentationml/2006/ole">
            <p:oleObj spid="_x0000_s1143810" name="Equation" r:id="rId3" imgW="508000" imgH="431800" progId="Equation.3">
              <p:embed/>
            </p:oleObj>
          </a:graphicData>
        </a:graphic>
      </p:graphicFrame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656840" y="2534471"/>
            <a:ext cx="2747326" cy="470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1978" tIns="95989" rIns="191978" bIns="95989">
            <a:spAutoFit/>
          </a:bodyPr>
          <a:lstStyle>
            <a:lvl1pPr defTabSz="434975">
              <a:defRPr>
                <a:solidFill>
                  <a:schemeClr val="tx1"/>
                </a:solidFill>
                <a:latin typeface="Arial" charset="0"/>
              </a:defRPr>
            </a:lvl1pPr>
            <a:lvl2pPr defTabSz="434975">
              <a:defRPr>
                <a:solidFill>
                  <a:schemeClr val="tx1"/>
                </a:solidFill>
                <a:latin typeface="Arial" charset="0"/>
              </a:defRPr>
            </a:lvl2pPr>
            <a:lvl3pPr defTabSz="434975">
              <a:defRPr>
                <a:solidFill>
                  <a:schemeClr val="tx1"/>
                </a:solidFill>
                <a:latin typeface="Arial" charset="0"/>
              </a:defRPr>
            </a:lvl3pPr>
            <a:lvl4pPr defTabSz="434975">
              <a:defRPr>
                <a:solidFill>
                  <a:schemeClr val="tx1"/>
                </a:solidFill>
                <a:latin typeface="Arial" charset="0"/>
              </a:defRPr>
            </a:lvl4pPr>
            <a:lvl5pPr defTabSz="434975">
              <a:defRPr>
                <a:solidFill>
                  <a:schemeClr val="tx1"/>
                </a:solidFill>
                <a:latin typeface="Arial" charset="0"/>
              </a:defRPr>
            </a:lvl5pPr>
            <a:lvl6pPr defTabSz="434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34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34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34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AU" altLang="en-US" u="sng" dirty="0"/>
              <a:t>Boltzmann </a:t>
            </a:r>
            <a:r>
              <a:rPr lang="en-AU" altLang="en-US" u="sng" dirty="0" smtClean="0"/>
              <a:t>constant (k)</a:t>
            </a:r>
            <a:endParaRPr lang="en-US" altLang="en-US" u="sng" dirty="0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67970" y="3713697"/>
            <a:ext cx="2042005" cy="470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1978" tIns="95989" rIns="191978" bIns="95989">
            <a:spAutoFit/>
          </a:bodyPr>
          <a:lstStyle>
            <a:lvl1pPr defTabSz="434975">
              <a:defRPr>
                <a:solidFill>
                  <a:schemeClr val="tx1"/>
                </a:solidFill>
                <a:latin typeface="Arial" charset="0"/>
              </a:defRPr>
            </a:lvl1pPr>
            <a:lvl2pPr defTabSz="434975">
              <a:defRPr>
                <a:solidFill>
                  <a:schemeClr val="tx1"/>
                </a:solidFill>
                <a:latin typeface="Arial" charset="0"/>
              </a:defRPr>
            </a:lvl2pPr>
            <a:lvl3pPr defTabSz="434975">
              <a:defRPr>
                <a:solidFill>
                  <a:schemeClr val="tx1"/>
                </a:solidFill>
                <a:latin typeface="Arial" charset="0"/>
              </a:defRPr>
            </a:lvl3pPr>
            <a:lvl4pPr defTabSz="434975">
              <a:defRPr>
                <a:solidFill>
                  <a:schemeClr val="tx1"/>
                </a:solidFill>
                <a:latin typeface="Arial" charset="0"/>
              </a:defRPr>
            </a:lvl4pPr>
            <a:lvl5pPr defTabSz="434975">
              <a:defRPr>
                <a:solidFill>
                  <a:schemeClr val="tx1"/>
                </a:solidFill>
                <a:latin typeface="Arial" charset="0"/>
              </a:defRPr>
            </a:lvl5pPr>
            <a:lvl6pPr defTabSz="434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34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34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34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AU" altLang="en-US" dirty="0" smtClean="0"/>
              <a:t>units on S is J/K</a:t>
            </a:r>
            <a:endParaRPr lang="en-US" altLang="en-US" baseline="30000" dirty="0"/>
          </a:p>
        </p:txBody>
      </p:sp>
      <p:sp>
        <p:nvSpPr>
          <p:cNvPr id="10" name="Rectangle 9"/>
          <p:cNvSpPr/>
          <p:nvPr/>
        </p:nvSpPr>
        <p:spPr>
          <a:xfrm>
            <a:off x="2926397" y="2977862"/>
            <a:ext cx="21332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000" i="1" kern="0" dirty="0" smtClean="0">
                <a:solidFill>
                  <a:srgbClr val="000000"/>
                </a:solidFill>
              </a:rPr>
              <a:t>k</a:t>
            </a:r>
            <a:r>
              <a:rPr lang="en-US" altLang="en-US" sz="2000" kern="0" dirty="0" smtClean="0">
                <a:solidFill>
                  <a:srgbClr val="000000"/>
                </a:solidFill>
              </a:rPr>
              <a:t> = 1.38 x 10</a:t>
            </a:r>
            <a:r>
              <a:rPr lang="en-US" altLang="en-US" sz="2000" kern="0" baseline="30000" dirty="0" smtClean="0">
                <a:solidFill>
                  <a:srgbClr val="000000"/>
                </a:solidFill>
                <a:sym typeface="Symbol" pitchFamily="18" charset="2"/>
              </a:rPr>
              <a:t></a:t>
            </a:r>
            <a:r>
              <a:rPr lang="en-US" altLang="en-US" sz="2000" kern="0" baseline="30000" dirty="0" smtClean="0">
                <a:solidFill>
                  <a:srgbClr val="000000"/>
                </a:solidFill>
              </a:rPr>
              <a:t>23</a:t>
            </a:r>
            <a:r>
              <a:rPr lang="en-US" altLang="en-US" sz="2000" kern="0" dirty="0" smtClean="0">
                <a:solidFill>
                  <a:srgbClr val="000000"/>
                </a:solidFill>
              </a:rPr>
              <a:t>J/K</a:t>
            </a:r>
            <a:endParaRPr lang="en-US" altLang="en-US" sz="2000" kern="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94480" y="3442017"/>
            <a:ext cx="162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Gas constant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04640" y="3889057"/>
            <a:ext cx="235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Avogadro constant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 descr="D:\Ramesh dont del\CHANG-11e\Art File\labeled_jpegs\ch17\cha02680_ma17_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4312" y="1198433"/>
            <a:ext cx="2355703" cy="3645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Microstates and Entropy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981710" y="5165025"/>
            <a:ext cx="7176770" cy="1117182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91978" tIns="95989" rIns="191978" bIns="95989">
            <a:spAutoFit/>
          </a:bodyPr>
          <a:lstStyle>
            <a:lvl1pPr defTabSz="434975">
              <a:defRPr>
                <a:solidFill>
                  <a:schemeClr val="tx1"/>
                </a:solidFill>
                <a:latin typeface="Arial" charset="0"/>
              </a:defRPr>
            </a:lvl1pPr>
            <a:lvl2pPr defTabSz="434975">
              <a:defRPr>
                <a:solidFill>
                  <a:schemeClr val="tx1"/>
                </a:solidFill>
                <a:latin typeface="Arial" charset="0"/>
              </a:defRPr>
            </a:lvl2pPr>
            <a:lvl3pPr defTabSz="434975">
              <a:defRPr>
                <a:solidFill>
                  <a:schemeClr val="tx1"/>
                </a:solidFill>
                <a:latin typeface="Arial" charset="0"/>
              </a:defRPr>
            </a:lvl3pPr>
            <a:lvl4pPr defTabSz="434975">
              <a:defRPr>
                <a:solidFill>
                  <a:schemeClr val="tx1"/>
                </a:solidFill>
                <a:latin typeface="Arial" charset="0"/>
              </a:defRPr>
            </a:lvl4pPr>
            <a:lvl5pPr defTabSz="434975">
              <a:defRPr>
                <a:solidFill>
                  <a:schemeClr val="tx1"/>
                </a:solidFill>
                <a:latin typeface="Arial" charset="0"/>
              </a:defRPr>
            </a:lvl5pPr>
            <a:lvl6pPr defTabSz="434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34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34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34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dirty="0" smtClean="0"/>
              <a:t>Boltzmann was the founding father of statistical mechanics, a completely new way of thinking about theoretical physics. His </a:t>
            </a:r>
            <a:r>
              <a:rPr lang="en-US" altLang="en-US" sz="2000" dirty="0"/>
              <a:t>work was ridiculed by his fellow </a:t>
            </a:r>
            <a:r>
              <a:rPr lang="en-US" altLang="en-US" sz="2000" dirty="0" smtClean="0"/>
              <a:t>professors</a:t>
            </a:r>
            <a:r>
              <a:rPr lang="en-US" altLang="en-US" sz="2000" dirty="0"/>
              <a:t>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ur25542_1806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321"/>
          <a:stretch>
            <a:fillRect/>
          </a:stretch>
        </p:blipFill>
        <p:spPr>
          <a:xfrm>
            <a:off x="557647" y="1898384"/>
            <a:ext cx="1406798" cy="693342"/>
          </a:xfrm>
          <a:prstGeom prst="rect">
            <a:avLst/>
          </a:prstGeom>
          <a:noFill/>
          <a:ln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145" y="2755583"/>
            <a:ext cx="14287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448" y="3638467"/>
            <a:ext cx="1382423" cy="74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938539" y="2004754"/>
            <a:ext cx="3068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 and 0 = 2 microstates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948699" y="2873434"/>
            <a:ext cx="3068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 and 1 = 8 microstates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945235" y="3728260"/>
            <a:ext cx="3223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 and 2 = 12 microstates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2370780" y="4174411"/>
            <a:ext cx="2524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altLang="en-US" dirty="0" smtClean="0">
                <a:solidFill>
                  <a:srgbClr val="FF0000"/>
                </a:solidFill>
                <a:latin typeface="Calibri" pitchFamily="34" charset="0"/>
              </a:rPr>
              <a:t>Less order, more entropy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2242" y="2449314"/>
            <a:ext cx="2536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altLang="en-US" dirty="0" smtClean="0">
                <a:solidFill>
                  <a:srgbClr val="FF0000"/>
                </a:solidFill>
                <a:latin typeface="Calibri" pitchFamily="34" charset="0"/>
              </a:rPr>
              <a:t>More order, Less entropy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129280" y="2072640"/>
            <a:ext cx="345440" cy="34544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139440" y="2926080"/>
            <a:ext cx="345440" cy="34544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180080" y="3749040"/>
            <a:ext cx="406400" cy="406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Microstates and Entropy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49547" y="954434"/>
            <a:ext cx="21515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kern="0" dirty="0" smtClean="0">
                <a:solidFill>
                  <a:srgbClr val="0000FF"/>
                </a:solidFill>
                <a:latin typeface="Calibri" pitchFamily="34" charset="0"/>
              </a:rPr>
              <a:t>S</a:t>
            </a:r>
            <a:r>
              <a:rPr lang="en-US" altLang="en-US" sz="3600" b="1" kern="0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US" altLang="en-US" sz="3600" b="1" kern="0" dirty="0" smtClean="0">
                <a:latin typeface="Calibri" pitchFamily="34" charset="0"/>
              </a:rPr>
              <a:t>=</a:t>
            </a:r>
            <a:r>
              <a:rPr lang="en-US" altLang="en-US" sz="3600" b="1" kern="0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US" altLang="en-US" sz="3600" b="1" i="1" kern="0" dirty="0" smtClean="0">
                <a:latin typeface="Calibri" pitchFamily="34" charset="0"/>
              </a:rPr>
              <a:t>k</a:t>
            </a:r>
            <a:r>
              <a:rPr lang="en-US" altLang="en-US" sz="3600" b="1" kern="0" dirty="0" smtClean="0">
                <a:latin typeface="Calibri" pitchFamily="34" charset="0"/>
              </a:rPr>
              <a:t> </a:t>
            </a:r>
            <a:r>
              <a:rPr lang="en-US" altLang="en-US" sz="3600" b="1" kern="0" dirty="0" err="1" smtClean="0">
                <a:latin typeface="Calibri" pitchFamily="34" charset="0"/>
              </a:rPr>
              <a:t>ln</a:t>
            </a:r>
            <a:r>
              <a:rPr lang="en-US" altLang="en-US" sz="3600" b="1" kern="0" dirty="0" smtClean="0">
                <a:latin typeface="Calibri" pitchFamily="34" charset="0"/>
              </a:rPr>
              <a:t> </a:t>
            </a:r>
            <a:r>
              <a:rPr lang="en-US" altLang="en-US" sz="3600" b="1" i="1" kern="0" dirty="0" smtClean="0">
                <a:solidFill>
                  <a:srgbClr val="7030A0"/>
                </a:solidFill>
                <a:latin typeface="Calibri" pitchFamily="34" charset="0"/>
              </a:rPr>
              <a:t>W</a:t>
            </a:r>
            <a:r>
              <a:rPr lang="en-US" altLang="en-US" sz="3600" kern="0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endParaRPr lang="en-US" sz="200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476557" y="1057622"/>
            <a:ext cx="21332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000" i="1" kern="0" dirty="0" smtClean="0">
                <a:solidFill>
                  <a:srgbClr val="000000"/>
                </a:solidFill>
              </a:rPr>
              <a:t>k</a:t>
            </a:r>
            <a:r>
              <a:rPr lang="en-US" altLang="en-US" sz="2000" kern="0" dirty="0" smtClean="0">
                <a:solidFill>
                  <a:srgbClr val="000000"/>
                </a:solidFill>
              </a:rPr>
              <a:t> = 1.38 x 10</a:t>
            </a:r>
            <a:r>
              <a:rPr lang="en-US" altLang="en-US" sz="2000" kern="0" baseline="30000" dirty="0" smtClean="0">
                <a:solidFill>
                  <a:srgbClr val="000000"/>
                </a:solidFill>
                <a:sym typeface="Symbol" pitchFamily="18" charset="2"/>
              </a:rPr>
              <a:t></a:t>
            </a:r>
            <a:r>
              <a:rPr lang="en-US" altLang="en-US" sz="2000" kern="0" baseline="30000" dirty="0" smtClean="0">
                <a:solidFill>
                  <a:srgbClr val="000000"/>
                </a:solidFill>
              </a:rPr>
              <a:t>23</a:t>
            </a:r>
            <a:r>
              <a:rPr lang="en-US" altLang="en-US" sz="2000" kern="0" dirty="0" smtClean="0">
                <a:solidFill>
                  <a:srgbClr val="000000"/>
                </a:solidFill>
              </a:rPr>
              <a:t>J/K</a:t>
            </a:r>
            <a:endParaRPr lang="en-US" altLang="en-US" sz="2000" kern="0" dirty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53813" y="1997809"/>
            <a:ext cx="22990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2400" b="1" kern="0" dirty="0" smtClean="0">
                <a:solidFill>
                  <a:srgbClr val="0000FF"/>
                </a:solidFill>
              </a:rPr>
              <a:t>S = 9.6 x 10</a:t>
            </a:r>
            <a:r>
              <a:rPr lang="en-US" altLang="en-US" sz="2400" b="1" kern="0" baseline="30000" dirty="0" smtClean="0">
                <a:solidFill>
                  <a:srgbClr val="0000FF"/>
                </a:solidFill>
              </a:rPr>
              <a:t>-25 </a:t>
            </a:r>
            <a:r>
              <a:rPr lang="en-US" altLang="en-US" sz="2400" kern="0" dirty="0" smtClean="0">
                <a:solidFill>
                  <a:srgbClr val="0000FF"/>
                </a:solidFill>
              </a:rPr>
              <a:t>J/K</a:t>
            </a:r>
            <a:endParaRPr lang="en-US" sz="2400" baseline="30000" dirty="0">
              <a:solidFill>
                <a:srgbClr val="0000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68667" y="2879189"/>
            <a:ext cx="2299027" cy="605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2400" b="1" kern="0" dirty="0" smtClean="0">
                <a:solidFill>
                  <a:srgbClr val="0000FF"/>
                </a:solidFill>
                <a:latin typeface="Calibri" pitchFamily="34" charset="0"/>
              </a:rPr>
              <a:t>S = 2.9 x 10</a:t>
            </a:r>
            <a:r>
              <a:rPr lang="en-US" altLang="en-US" sz="2400" b="1" kern="0" baseline="30000" dirty="0" smtClean="0">
                <a:solidFill>
                  <a:srgbClr val="0000FF"/>
                </a:solidFill>
                <a:latin typeface="Calibri" pitchFamily="34" charset="0"/>
              </a:rPr>
              <a:t>-24</a:t>
            </a:r>
            <a:r>
              <a:rPr lang="en-US" altLang="en-US" sz="2400" b="1" kern="0" baseline="30000" dirty="0">
                <a:solidFill>
                  <a:srgbClr val="0000FF"/>
                </a:solidFill>
              </a:rPr>
              <a:t> </a:t>
            </a:r>
            <a:r>
              <a:rPr lang="en-US" altLang="en-US" sz="2400" kern="0" dirty="0">
                <a:solidFill>
                  <a:srgbClr val="0000FF"/>
                </a:solidFill>
              </a:rPr>
              <a:t>J/K</a:t>
            </a:r>
            <a:endParaRPr lang="en-US" sz="2400" baseline="30000" dirty="0">
              <a:solidFill>
                <a:srgbClr val="0000FF"/>
              </a:solidFill>
            </a:endParaRPr>
          </a:p>
          <a:p>
            <a:endParaRPr lang="en-US" sz="1400" baseline="3000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58507" y="3736955"/>
            <a:ext cx="2299027" cy="605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2400" b="1" kern="0" dirty="0" smtClean="0">
                <a:solidFill>
                  <a:srgbClr val="0000FF"/>
                </a:solidFill>
                <a:latin typeface="Calibri" pitchFamily="34" charset="0"/>
              </a:rPr>
              <a:t>S = 3.4 x 10</a:t>
            </a:r>
            <a:r>
              <a:rPr lang="en-US" altLang="en-US" sz="2400" b="1" kern="0" baseline="30000" dirty="0" smtClean="0">
                <a:solidFill>
                  <a:srgbClr val="0000FF"/>
                </a:solidFill>
                <a:latin typeface="Calibri" pitchFamily="34" charset="0"/>
              </a:rPr>
              <a:t>-24</a:t>
            </a:r>
            <a:r>
              <a:rPr lang="en-US" altLang="en-US" sz="2400" b="1" kern="0" baseline="30000" dirty="0">
                <a:solidFill>
                  <a:srgbClr val="0000FF"/>
                </a:solidFill>
              </a:rPr>
              <a:t> </a:t>
            </a:r>
            <a:r>
              <a:rPr lang="en-US" altLang="en-US" sz="2400" kern="0" dirty="0">
                <a:solidFill>
                  <a:srgbClr val="0000FF"/>
                </a:solidFill>
              </a:rPr>
              <a:t>J/K</a:t>
            </a:r>
            <a:endParaRPr lang="en-US" sz="2400" baseline="30000" dirty="0">
              <a:solidFill>
                <a:srgbClr val="0000FF"/>
              </a:solidFill>
            </a:endParaRPr>
          </a:p>
          <a:p>
            <a:endParaRPr lang="en-US" sz="1400" baseline="30000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21" name="Picture 4" descr="bur25542_1806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321"/>
          <a:stretch>
            <a:fillRect/>
          </a:stretch>
        </p:blipFill>
        <p:spPr>
          <a:xfrm>
            <a:off x="6698637" y="5226506"/>
            <a:ext cx="1406798" cy="693342"/>
          </a:xfrm>
          <a:prstGeom prst="rect">
            <a:avLst/>
          </a:prstGeom>
          <a:noFill/>
          <a:ln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6134" y="5216529"/>
            <a:ext cx="1382423" cy="74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2593706" y="5400762"/>
            <a:ext cx="4714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has &gt; than 3 times as much entropy as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669280" y="1031875"/>
          <a:ext cx="2489200" cy="3947093"/>
        </p:xfrm>
        <a:graphic>
          <a:graphicData uri="http://schemas.openxmlformats.org/drawingml/2006/table">
            <a:tbl>
              <a:tblPr/>
              <a:tblGrid>
                <a:gridCol w="873760"/>
                <a:gridCol w="1615440"/>
              </a:tblGrid>
              <a:tr h="234995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 err="1" smtClean="0">
                          <a:latin typeface="Calibri" pitchFamily="34" charset="0"/>
                        </a:rPr>
                        <a:t>ln</a:t>
                      </a:r>
                      <a:r>
                        <a:rPr lang="en-US" sz="1800" b="1" i="1" dirty="0" smtClean="0">
                          <a:latin typeface="Calibri" pitchFamily="34" charset="0"/>
                        </a:rPr>
                        <a:t> W</a:t>
                      </a:r>
                      <a:endParaRPr lang="en-US" sz="1800" b="1" dirty="0">
                        <a:latin typeface="Calibri" pitchFamily="34" charset="0"/>
                      </a:endParaRP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 smtClean="0">
                          <a:latin typeface="Calibri" pitchFamily="34" charset="0"/>
                        </a:rPr>
                        <a:t>S </a:t>
                      </a:r>
                      <a:r>
                        <a:rPr lang="en-US" sz="1800" b="1" i="0" dirty="0" smtClean="0">
                          <a:latin typeface="Calibri" pitchFamily="34" charset="0"/>
                        </a:rPr>
                        <a:t>(</a:t>
                      </a:r>
                      <a:r>
                        <a:rPr lang="en-US" sz="1800" b="1" i="1" dirty="0" smtClean="0">
                          <a:latin typeface="Calibri" pitchFamily="34" charset="0"/>
                        </a:rPr>
                        <a:t>J/K</a:t>
                      </a:r>
                      <a:r>
                        <a:rPr lang="en-US" sz="1800" b="1" i="0" dirty="0" smtClean="0">
                          <a:latin typeface="Calibri" pitchFamily="34" charset="0"/>
                        </a:rPr>
                        <a:t>)</a:t>
                      </a:r>
                      <a:endParaRPr lang="en-US" sz="1800" b="1" i="0" dirty="0">
                        <a:latin typeface="Calibri" pitchFamily="34" charset="0"/>
                      </a:endParaRP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1.39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1.92 x 10</a:t>
                      </a:r>
                      <a:r>
                        <a:rPr lang="en-US" sz="1800" b="0" i="0" u="none" strike="noStrike" baseline="30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-23</a:t>
                      </a:r>
                      <a:endParaRPr lang="en-US" sz="1800" b="0" i="0" u="none" strike="noStrike" baseline="30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701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3.58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4.94 x 10</a:t>
                      </a:r>
                      <a:r>
                        <a:rPr lang="en-US" sz="1800" b="0" i="0" u="none" strike="noStrike" baseline="30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-23</a:t>
                      </a:r>
                      <a:endParaRPr lang="en-US" sz="1800" b="0" i="0" u="none" strike="noStrike" baseline="30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6.44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8.89 x 10</a:t>
                      </a:r>
                      <a:r>
                        <a:rPr lang="en-US" sz="1800" b="0" i="0" u="none" strike="noStrike" baseline="30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-23</a:t>
                      </a:r>
                      <a:endParaRPr lang="en-US" sz="1800" b="0" i="0" u="none" strike="noStrike" baseline="30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8.23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1.14 x 10</a:t>
                      </a:r>
                      <a:r>
                        <a:rPr lang="en-US" sz="1800" b="0" i="0" u="none" strike="noStrike" baseline="30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-22</a:t>
                      </a:r>
                      <a:endParaRPr lang="en-US" sz="1800" b="0" i="0" u="none" strike="noStrike" baseline="30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8.54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1.18 x 10</a:t>
                      </a:r>
                      <a:r>
                        <a:rPr lang="en-US" sz="1800" b="0" i="0" u="none" strike="noStrike" baseline="30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-22</a:t>
                      </a:r>
                      <a:endParaRPr lang="en-US" sz="1800" b="0" i="0" u="none" strike="noStrike" baseline="30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9.23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1.27 x 10</a:t>
                      </a:r>
                      <a:r>
                        <a:rPr lang="en-US" sz="1800" b="0" i="0" u="none" strike="noStrike" baseline="30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10.91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1.51 x 10</a:t>
                      </a:r>
                      <a:r>
                        <a:rPr lang="en-US" sz="1800" b="0" i="0" u="none" strike="noStrike" baseline="30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-22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11.72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1.62 x 10</a:t>
                      </a:r>
                      <a:r>
                        <a:rPr lang="en-US" sz="1800" b="0" i="0" u="none" strike="noStrike" baseline="30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-22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13.91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1.92 x 10</a:t>
                      </a:r>
                      <a:r>
                        <a:rPr lang="en-US" sz="1800" b="0" i="0" u="none" strike="noStrike" baseline="30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-22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14.08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1.94 x 10</a:t>
                      </a:r>
                      <a:r>
                        <a:rPr lang="en-US" sz="1800" b="0" i="0" u="none" strike="noStrike" baseline="30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-22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95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772160" y="1031875"/>
          <a:ext cx="4866640" cy="3947093"/>
        </p:xfrm>
        <a:graphic>
          <a:graphicData uri="http://schemas.openxmlformats.org/drawingml/2006/table">
            <a:tbl>
              <a:tblPr/>
              <a:tblGrid>
                <a:gridCol w="3586480"/>
                <a:gridCol w="1280160"/>
              </a:tblGrid>
              <a:tr h="234995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>
                          <a:latin typeface="Calibri" pitchFamily="34" charset="0"/>
                        </a:rPr>
                        <a:t>Hand</a:t>
                      </a:r>
                      <a:endParaRPr lang="en-US" sz="1800" b="1" dirty="0">
                        <a:latin typeface="Calibri" pitchFamily="34" charset="0"/>
                      </a:endParaRP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>
                          <a:latin typeface="Calibri" pitchFamily="34" charset="0"/>
                        </a:rPr>
                        <a:t>W</a:t>
                      </a:r>
                      <a:endParaRPr lang="en-US" sz="1800" b="1" dirty="0">
                        <a:latin typeface="Calibri" pitchFamily="34" charset="0"/>
                      </a:endParaRP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9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itchFamily="34" charset="0"/>
                        </a:rPr>
                        <a:t>Royal flush (AKQJ10 in one suit)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4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701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itchFamily="34" charset="0"/>
                        </a:rPr>
                        <a:t>Straight flush </a:t>
                      </a:r>
                      <a:r>
                        <a:rPr lang="en-US" sz="1800" dirty="0" smtClean="0">
                          <a:latin typeface="Calibri" pitchFamily="34" charset="0"/>
                        </a:rPr>
                        <a:t>(sequence </a:t>
                      </a:r>
                      <a:r>
                        <a:rPr lang="en-US" sz="1800" dirty="0">
                          <a:latin typeface="Calibri" pitchFamily="34" charset="0"/>
                        </a:rPr>
                        <a:t>in one suit)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36 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9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itchFamily="34" charset="0"/>
                        </a:rPr>
                        <a:t>Four of a kind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624 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9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itchFamily="34" charset="0"/>
                        </a:rPr>
                        <a:t>Full house (three of a kind plus a pair)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3,744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9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itchFamily="34" charset="0"/>
                        </a:rPr>
                        <a:t>Flush (five cards in the same suit)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Calibri" pitchFamily="34" charset="0"/>
                        </a:rPr>
                        <a:t>5,108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9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itchFamily="34" charset="0"/>
                        </a:rPr>
                        <a:t>Straight (five cards in sequence)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10,200 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9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itchFamily="34" charset="0"/>
                        </a:rPr>
                        <a:t>Three of a kind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Calibri" pitchFamily="34" charset="0"/>
                        </a:rPr>
                        <a:t>54,912 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9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itchFamily="34" charset="0"/>
                        </a:rPr>
                        <a:t>Two pairs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123,552 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9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itchFamily="34" charset="0"/>
                        </a:rPr>
                        <a:t>One pair 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1,098,240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9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itchFamily="34" charset="0"/>
                        </a:rPr>
                        <a:t>No pairs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1,302,540 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995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Calibri" pitchFamily="34" charset="0"/>
                        </a:rPr>
                        <a:t>Total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2,598,960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Entropy and Cards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3520" y="5172055"/>
            <a:ext cx="86868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Poker: The game that rewards the player with the hand that has the least entropy.</a:t>
            </a:r>
          </a:p>
          <a:p>
            <a:endParaRPr lang="en-US" sz="2000" dirty="0" smtClean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Table does not account for high card (the equivalent of enthalpy?).</a:t>
            </a:r>
            <a:endParaRPr lang="en-US" sz="20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u="sng" dirty="0" smtClean="0">
                <a:solidFill>
                  <a:sysClr val="windowText" lastClr="000000"/>
                </a:solidFill>
              </a:rPr>
              <a:t>Entropy and Reactions</a:t>
            </a:r>
            <a:endParaRPr lang="en-US" sz="4000" u="sng" dirty="0">
              <a:solidFill>
                <a:sysClr val="windowText" lastClr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1100" y="893078"/>
            <a:ext cx="67640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kern="0" dirty="0" smtClean="0">
                <a:solidFill>
                  <a:sysClr val="windowText" lastClr="000000"/>
                </a:solidFill>
              </a:rPr>
              <a:t>“All” chemical and physical changes involve a </a:t>
            </a:r>
            <a:r>
              <a:rPr lang="en-US" sz="2400" b="1" kern="0" dirty="0" smtClean="0">
                <a:solidFill>
                  <a:srgbClr val="0000FF"/>
                </a:solidFill>
              </a:rPr>
              <a:t>change in entropy</a:t>
            </a:r>
            <a:r>
              <a:rPr lang="en-US" sz="2400" kern="0" dirty="0" smtClean="0">
                <a:solidFill>
                  <a:srgbClr val="0070C0"/>
                </a:solidFill>
              </a:rPr>
              <a:t> </a:t>
            </a:r>
            <a:r>
              <a:rPr lang="en-US" sz="2400" kern="0" dirty="0" smtClean="0">
                <a:solidFill>
                  <a:prstClr val="black"/>
                </a:solidFill>
              </a:rPr>
              <a:t>(</a:t>
            </a:r>
            <a:r>
              <a:rPr lang="en-US" sz="2400" b="1" kern="0" dirty="0" smtClean="0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sz="2400" b="1" kern="0" dirty="0" smtClean="0">
                <a:solidFill>
                  <a:prstClr val="black"/>
                </a:solidFill>
              </a:rPr>
              <a:t>S</a:t>
            </a:r>
            <a:r>
              <a:rPr lang="en-US" sz="2400" kern="0" dirty="0" smtClean="0">
                <a:solidFill>
                  <a:prstClr val="black"/>
                </a:solidFill>
              </a:rPr>
              <a:t>) for </a:t>
            </a:r>
            <a:r>
              <a:rPr lang="en-US" sz="2400" kern="0" dirty="0" smtClean="0">
                <a:solidFill>
                  <a:sysClr val="windowText" lastClr="000000"/>
                </a:solidFill>
              </a:rPr>
              <a:t>the system. </a:t>
            </a:r>
            <a:endParaRPr lang="en-CA" sz="2400" kern="0" dirty="0" smtClean="0">
              <a:solidFill>
                <a:sysClr val="windowText" lastClr="000000"/>
              </a:solidFill>
            </a:endParaRPr>
          </a:p>
        </p:txBody>
      </p:sp>
      <p:grpSp>
        <p:nvGrpSpPr>
          <p:cNvPr id="2" name="Group 23"/>
          <p:cNvGrpSpPr/>
          <p:nvPr/>
        </p:nvGrpSpPr>
        <p:grpSpPr>
          <a:xfrm>
            <a:off x="960537" y="1929477"/>
            <a:ext cx="2829621" cy="879148"/>
            <a:chOff x="3155097" y="1817717"/>
            <a:chExt cx="2829621" cy="879148"/>
          </a:xfrm>
        </p:grpSpPr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3155097" y="1817717"/>
              <a:ext cx="2829621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kern="0" dirty="0" smtClean="0">
                  <a:solidFill>
                    <a:prstClr val="black"/>
                  </a:solidFill>
                </a:rPr>
                <a:t>A + B          C + D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4297680" y="2110105"/>
              <a:ext cx="5384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271520" y="2235200"/>
              <a:ext cx="782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prstClr val="black"/>
                  </a:solidFill>
                </a:rPr>
                <a:t>S</a:t>
              </a:r>
              <a:r>
                <a:rPr lang="en-US" sz="2400" baseline="-25000" dirty="0" err="1" smtClean="0">
                  <a:solidFill>
                    <a:prstClr val="black"/>
                  </a:solidFill>
                </a:rPr>
                <a:t>initial</a:t>
              </a:r>
              <a:endParaRPr lang="en-US" sz="2400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29200" y="2235200"/>
              <a:ext cx="782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prstClr val="black"/>
                  </a:solidFill>
                </a:rPr>
                <a:t>S</a:t>
              </a:r>
              <a:r>
                <a:rPr lang="en-US" sz="2400" baseline="-25000" dirty="0" err="1" smtClean="0">
                  <a:solidFill>
                    <a:prstClr val="black"/>
                  </a:solidFill>
                </a:rPr>
                <a:t>final</a:t>
              </a:r>
              <a:endParaRPr lang="en-US" sz="2400" baseline="-25000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5046398" y="2064763"/>
            <a:ext cx="22268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3200" i="1" dirty="0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 = </a:t>
            </a:r>
            <a:r>
              <a:rPr lang="en-US" sz="3200" i="1" dirty="0" err="1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3200" baseline="-25000" dirty="0" err="1" smtClean="0">
                <a:solidFill>
                  <a:srgbClr val="000000"/>
                </a:solidFill>
                <a:latin typeface="Arial" charset="0"/>
              </a:rPr>
              <a:t>f</a:t>
            </a: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 - </a:t>
            </a:r>
            <a:r>
              <a:rPr lang="en-US" sz="3200" i="1" dirty="0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3200" baseline="-25000" dirty="0" smtClean="0">
                <a:solidFill>
                  <a:srgbClr val="000000"/>
                </a:solidFill>
                <a:latin typeface="Arial" charset="0"/>
              </a:rPr>
              <a:t>i</a:t>
            </a:r>
            <a:endParaRPr lang="en-US" sz="32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116840" y="3058160"/>
            <a:ext cx="37744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u="sng" dirty="0" smtClean="0">
                <a:solidFill>
                  <a:srgbClr val="000000"/>
                </a:solidFill>
              </a:rPr>
              <a:t>General Molecular Trends: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302628" y="3550920"/>
            <a:ext cx="8972006" cy="287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indent="-514350">
              <a:lnSpc>
                <a:spcPct val="90000"/>
              </a:lnSpc>
              <a:spcBef>
                <a:spcPct val="20000"/>
              </a:spcBef>
              <a:buFont typeface="+mj-lt"/>
              <a:buAutoNum type="arabicParenR"/>
              <a:defRPr/>
            </a:pPr>
            <a:r>
              <a:rPr lang="en-US" altLang="en-US" sz="2800" dirty="0" smtClean="0">
                <a:solidFill>
                  <a:prstClr val="black"/>
                </a:solidFill>
              </a:rPr>
              <a:t>Structure/Phase </a:t>
            </a:r>
            <a:r>
              <a:rPr lang="en-US" altLang="en-US" sz="2400" dirty="0" smtClean="0">
                <a:solidFill>
                  <a:prstClr val="black"/>
                </a:solidFill>
              </a:rPr>
              <a:t>(gas vs solid, etc.)</a:t>
            </a:r>
            <a:r>
              <a:rPr lang="en-US" altLang="en-US" sz="2800" dirty="0" smtClean="0">
                <a:solidFill>
                  <a:prstClr val="black"/>
                </a:solidFill>
              </a:rPr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800" dirty="0" smtClean="0">
                <a:solidFill>
                  <a:prstClr val="black"/>
                </a:solidFill>
              </a:rPr>
              <a:t>	</a:t>
            </a:r>
            <a:r>
              <a:rPr lang="en-US" altLang="en-US" sz="2800" dirty="0" smtClean="0">
                <a:solidFill>
                  <a:srgbClr val="7030A0"/>
                </a:solidFill>
              </a:rPr>
              <a:t>less structure </a:t>
            </a:r>
            <a:r>
              <a:rPr lang="en-US" altLang="en-US" sz="2800" dirty="0" smtClean="0">
                <a:solidFill>
                  <a:prstClr val="black"/>
                </a:solidFill>
              </a:rPr>
              <a:t>=</a:t>
            </a:r>
            <a:r>
              <a:rPr lang="en-US" altLang="en-US" sz="2800" dirty="0" smtClean="0">
                <a:solidFill>
                  <a:srgbClr val="008000"/>
                </a:solidFill>
              </a:rPr>
              <a:t>more states </a:t>
            </a:r>
            <a:r>
              <a:rPr lang="en-US" altLang="en-US" sz="2800" dirty="0" smtClean="0">
                <a:solidFill>
                  <a:prstClr val="black"/>
                </a:solidFill>
              </a:rPr>
              <a:t>= </a:t>
            </a:r>
            <a:r>
              <a:rPr lang="en-US" altLang="en-US" sz="2800" dirty="0" smtClean="0">
                <a:solidFill>
                  <a:srgbClr val="FF0000"/>
                </a:solidFill>
              </a:rPr>
              <a:t>more entropy</a:t>
            </a:r>
          </a:p>
          <a:p>
            <a:pPr marL="514350" indent="-514350">
              <a:lnSpc>
                <a:spcPct val="90000"/>
              </a:lnSpc>
              <a:spcBef>
                <a:spcPct val="20000"/>
              </a:spcBef>
              <a:buFont typeface="+mj-lt"/>
              <a:buAutoNum type="arabicParenR" startAt="2"/>
              <a:defRPr/>
            </a:pPr>
            <a:r>
              <a:rPr lang="en-US" altLang="en-US" sz="2800" dirty="0" smtClean="0">
                <a:solidFill>
                  <a:prstClr val="black"/>
                </a:solidFill>
              </a:rPr>
              <a:t>Temperature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800" dirty="0" smtClean="0">
                <a:solidFill>
                  <a:prstClr val="black"/>
                </a:solidFill>
              </a:rPr>
              <a:t>	</a:t>
            </a:r>
            <a:r>
              <a:rPr lang="en-US" altLang="en-US" sz="2800" dirty="0" smtClean="0">
                <a:solidFill>
                  <a:srgbClr val="7030A0"/>
                </a:solidFill>
              </a:rPr>
              <a:t>higher temp </a:t>
            </a:r>
            <a:r>
              <a:rPr lang="en-US" altLang="en-US" sz="2800" dirty="0" smtClean="0">
                <a:solidFill>
                  <a:prstClr val="black"/>
                </a:solidFill>
              </a:rPr>
              <a:t>= </a:t>
            </a:r>
            <a:r>
              <a:rPr lang="en-US" altLang="en-US" sz="2800" dirty="0" smtClean="0">
                <a:solidFill>
                  <a:srgbClr val="008000"/>
                </a:solidFill>
              </a:rPr>
              <a:t>more energy states </a:t>
            </a:r>
            <a:r>
              <a:rPr lang="en-US" altLang="en-US" sz="2800" dirty="0" smtClean="0">
                <a:solidFill>
                  <a:prstClr val="black"/>
                </a:solidFill>
              </a:rPr>
              <a:t>=</a:t>
            </a:r>
            <a:r>
              <a:rPr lang="en-US" altLang="en-US" sz="2800" dirty="0" smtClean="0">
                <a:solidFill>
                  <a:srgbClr val="C0504D"/>
                </a:solidFill>
              </a:rPr>
              <a:t> </a:t>
            </a:r>
            <a:r>
              <a:rPr lang="en-US" altLang="en-US" sz="2800" dirty="0" smtClean="0">
                <a:solidFill>
                  <a:srgbClr val="FF0000"/>
                </a:solidFill>
              </a:rPr>
              <a:t>more entropy</a:t>
            </a:r>
          </a:p>
          <a:p>
            <a:pPr marL="514350" indent="-514350">
              <a:lnSpc>
                <a:spcPct val="90000"/>
              </a:lnSpc>
              <a:spcBef>
                <a:spcPct val="20000"/>
              </a:spcBef>
              <a:buFont typeface="+mj-lt"/>
              <a:buAutoNum type="arabicParenR" startAt="3"/>
              <a:defRPr/>
            </a:pPr>
            <a:r>
              <a:rPr lang="en-US" altLang="en-US" sz="2800" dirty="0" smtClean="0">
                <a:solidFill>
                  <a:prstClr val="black"/>
                </a:solidFill>
              </a:rPr>
              <a:t>Number of particles/atoms </a:t>
            </a:r>
          </a:p>
          <a:p>
            <a:pPr marL="344488" indent="-344488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800" dirty="0" smtClean="0">
                <a:solidFill>
                  <a:prstClr val="black"/>
                </a:solidFill>
              </a:rPr>
              <a:t>		</a:t>
            </a:r>
            <a:r>
              <a:rPr lang="en-US" altLang="en-US" sz="2800" dirty="0" smtClean="0">
                <a:solidFill>
                  <a:srgbClr val="7030A0"/>
                </a:solidFill>
              </a:rPr>
              <a:t>more particles </a:t>
            </a:r>
            <a:r>
              <a:rPr lang="en-US" altLang="en-US" sz="2800" dirty="0" smtClean="0">
                <a:solidFill>
                  <a:prstClr val="black"/>
                </a:solidFill>
              </a:rPr>
              <a:t>= </a:t>
            </a:r>
            <a:r>
              <a:rPr lang="en-US" altLang="en-US" sz="2800" dirty="0" smtClean="0">
                <a:solidFill>
                  <a:srgbClr val="008000"/>
                </a:solidFill>
              </a:rPr>
              <a:t>more states </a:t>
            </a:r>
            <a:r>
              <a:rPr lang="en-US" altLang="en-US" sz="2800" dirty="0" smtClean="0">
                <a:solidFill>
                  <a:prstClr val="black"/>
                </a:solidFill>
              </a:rPr>
              <a:t>= </a:t>
            </a:r>
            <a:r>
              <a:rPr lang="en-US" altLang="en-US" sz="2800" dirty="0" smtClean="0">
                <a:solidFill>
                  <a:srgbClr val="FF0000"/>
                </a:solidFill>
              </a:rPr>
              <a:t>more entropy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9090" y="3519825"/>
            <a:ext cx="542925" cy="54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9154" y="4444009"/>
            <a:ext cx="542925" cy="54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7142" y="5409210"/>
            <a:ext cx="542925" cy="54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1562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00200" y="323"/>
            <a:ext cx="58674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1) Structure/Phase</a:t>
            </a:r>
            <a:endParaRPr lang="en-US" sz="4000" u="sng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28600" y="3834039"/>
            <a:ext cx="8686800" cy="2751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For any substance, the solid state is more ordered than the liquid state and the liquid state is more ordered than gas state.</a:t>
            </a:r>
          </a:p>
          <a:p>
            <a:pPr>
              <a:lnSpc>
                <a:spcPct val="90000"/>
              </a:lnSpc>
            </a:pPr>
            <a:endParaRPr lang="en-US" sz="24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sym typeface="Symbol" pitchFamily="18" charset="2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sym typeface="Symbol" pitchFamily="18" charset="2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sym typeface="Symbol" pitchFamily="18" charset="2"/>
              </a:rPr>
              <a:t>When </a:t>
            </a:r>
            <a:r>
              <a:rPr lang="en-US" sz="2400" dirty="0">
                <a:sym typeface="Symbol" pitchFamily="18" charset="2"/>
              </a:rPr>
              <a:t>a gas expands into a vacuum, its entropy increases because the increased volume allows for greater atomic or molecular </a:t>
            </a:r>
            <a:r>
              <a:rPr lang="en-US" sz="2400" dirty="0" smtClean="0">
                <a:sym typeface="Symbol" pitchFamily="18" charset="2"/>
              </a:rPr>
              <a:t>disorder.</a:t>
            </a:r>
            <a:endParaRPr lang="en-US" sz="2400" dirty="0">
              <a:sym typeface="Symbol" pitchFamily="18" charset="2"/>
            </a:endParaRPr>
          </a:p>
        </p:txBody>
      </p:sp>
      <p:pic>
        <p:nvPicPr>
          <p:cNvPr id="912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3194" y="889259"/>
            <a:ext cx="6957624" cy="229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>
            <a:off x="2793365" y="3180715"/>
            <a:ext cx="2883535" cy="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097530" y="3187700"/>
            <a:ext cx="233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  <a:latin typeface="Calibri" pitchFamily="34" charset="0"/>
              </a:rPr>
              <a:t>Increasing disorder</a:t>
            </a:r>
          </a:p>
          <a:p>
            <a:r>
              <a:rPr lang="en-US" sz="1600" dirty="0" smtClean="0">
                <a:solidFill>
                  <a:srgbClr val="7030A0"/>
                </a:solidFill>
                <a:latin typeface="Calibri" pitchFamily="34" charset="0"/>
              </a:rPr>
              <a:t>Increasing entropy (S)</a:t>
            </a:r>
            <a:endParaRPr lang="en-US" sz="1600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2751138" y="4734825"/>
            <a:ext cx="2878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 err="1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baseline="-25000" dirty="0" err="1" smtClean="0">
                <a:solidFill>
                  <a:srgbClr val="000000"/>
                </a:solidFill>
                <a:latin typeface="Arial" charset="0"/>
              </a:rPr>
              <a:t>solid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&lt; </a:t>
            </a:r>
            <a:r>
              <a:rPr lang="en-US" sz="2400" i="1" dirty="0" err="1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baseline="-25000" dirty="0" err="1" smtClean="0">
                <a:solidFill>
                  <a:srgbClr val="000000"/>
                </a:solidFill>
                <a:latin typeface="Arial" charset="0"/>
              </a:rPr>
              <a:t>liquid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&lt;&lt; </a:t>
            </a:r>
            <a:r>
              <a:rPr lang="en-US" sz="2400" i="1" dirty="0" err="1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baseline="-25000" dirty="0" err="1" smtClean="0">
                <a:solidFill>
                  <a:srgbClr val="000000"/>
                </a:solidFill>
                <a:latin typeface="Arial" charset="0"/>
              </a:rPr>
              <a:t>gas</a:t>
            </a:r>
            <a:endParaRPr lang="en-US" sz="2400" i="1" dirty="0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 smtClean="0"/>
              <a:t>Entropy and Temperature</a:t>
            </a:r>
            <a:endParaRPr lang="en-US" sz="4000" u="sng" dirty="0"/>
          </a:p>
        </p:txBody>
      </p:sp>
      <p:pic>
        <p:nvPicPr>
          <p:cNvPr id="7" name="Picture 4" descr="19_0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538"/>
          <a:stretch>
            <a:fillRect/>
          </a:stretch>
        </p:blipFill>
        <p:spPr>
          <a:xfrm>
            <a:off x="422271" y="4994387"/>
            <a:ext cx="8280854" cy="1715128"/>
          </a:xfrm>
        </p:spPr>
      </p:pic>
      <p:grpSp>
        <p:nvGrpSpPr>
          <p:cNvPr id="2" name="Group 14"/>
          <p:cNvGrpSpPr/>
          <p:nvPr/>
        </p:nvGrpSpPr>
        <p:grpSpPr>
          <a:xfrm>
            <a:off x="28575" y="945468"/>
            <a:ext cx="5185682" cy="3927362"/>
            <a:chOff x="219075" y="945468"/>
            <a:chExt cx="5185682" cy="3927362"/>
          </a:xfrm>
        </p:grpSpPr>
        <p:pic>
          <p:nvPicPr>
            <p:cNvPr id="907266" name="Picture 2" descr="http://chemwiki.ucdavis.edu/@api/deki/files/9619/Energy_level_Diagram_%281%29.png?revision=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75" y="945468"/>
              <a:ext cx="5185682" cy="388926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 flipV="1">
              <a:off x="1092200" y="4143374"/>
              <a:ext cx="0" cy="312511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523875" y="4503498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FF"/>
                  </a:solidFill>
                </a:rPr>
                <a:t>Low temp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2187575" y="3914775"/>
              <a:ext cx="0" cy="54111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504950" y="4503498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High temp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975225" y="1833519"/>
            <a:ext cx="41705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Higher temperature allows the system to access more vibrational and rotational states (increased # of microstates). 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2927161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9256" y="1061703"/>
            <a:ext cx="5578475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505467" y="2383513"/>
            <a:ext cx="4116679" cy="1568450"/>
            <a:chOff x="2582" y="1618"/>
            <a:chExt cx="2282" cy="988"/>
          </a:xfrm>
        </p:grpSpPr>
        <p:sp>
          <p:nvSpPr>
            <p:cNvPr id="39943" name="Text Box 5"/>
            <p:cNvSpPr txBox="1">
              <a:spLocks noChangeArrowheads="1"/>
            </p:cNvSpPr>
            <p:nvPr/>
          </p:nvSpPr>
          <p:spPr bwMode="auto">
            <a:xfrm>
              <a:off x="3802" y="2160"/>
              <a:ext cx="1062" cy="4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000" dirty="0">
                  <a:latin typeface="Calibri" panose="020F0502020204030204" pitchFamily="34" charset="0"/>
                </a:rPr>
                <a:t>S increases slightly with T</a:t>
              </a:r>
            </a:p>
          </p:txBody>
        </p:sp>
        <p:sp>
          <p:nvSpPr>
            <p:cNvPr id="39944" name="Line 6"/>
            <p:cNvSpPr>
              <a:spLocks noChangeShapeType="1"/>
            </p:cNvSpPr>
            <p:nvPr/>
          </p:nvSpPr>
          <p:spPr bwMode="auto">
            <a:xfrm flipH="1" flipV="1">
              <a:off x="2582" y="1618"/>
              <a:ext cx="1220" cy="75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</p:grpSp>
      <p:sp>
        <p:nvSpPr>
          <p:cNvPr id="39941" name="Text Box 8"/>
          <p:cNvSpPr txBox="1">
            <a:spLocks noChangeArrowheads="1"/>
          </p:cNvSpPr>
          <p:nvPr/>
        </p:nvSpPr>
        <p:spPr bwMode="auto">
          <a:xfrm>
            <a:off x="6442075" y="5028288"/>
            <a:ext cx="2397125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dirty="0">
                <a:latin typeface="Calibri" panose="020F0502020204030204" pitchFamily="34" charset="0"/>
              </a:rPr>
              <a:t>S increases a large amount with phase changes</a:t>
            </a:r>
          </a:p>
        </p:txBody>
      </p:sp>
      <p:sp>
        <p:nvSpPr>
          <p:cNvPr id="39942" name="Line 9"/>
          <p:cNvSpPr>
            <a:spLocks noChangeShapeType="1"/>
          </p:cNvSpPr>
          <p:nvPr/>
        </p:nvSpPr>
        <p:spPr bwMode="auto">
          <a:xfrm flipH="1" flipV="1">
            <a:off x="4191000" y="3853538"/>
            <a:ext cx="2286000" cy="1708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382489" y="14837"/>
            <a:ext cx="63536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Temperature and Phase Change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u="sng" dirty="0" smtClean="0">
                <a:solidFill>
                  <a:sysClr val="windowText" lastClr="000000"/>
                </a:solidFill>
              </a:rPr>
              <a:t>Number of Atoms/Particles</a:t>
            </a:r>
            <a:endParaRPr lang="en-US" sz="4000" u="sng" dirty="0">
              <a:solidFill>
                <a:sysClr val="windowText" lastClr="00000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197100" y="3016251"/>
            <a:ext cx="4787900" cy="73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</a:t>
            </a:r>
            <a:r>
              <a:rPr kumimoji="0" lang="en-US" altLang="en-US" sz="28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fewer</a:t>
            </a:r>
            <a:r>
              <a:rPr kumimoji="0" lang="en-US" altLang="en-US" sz="28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moles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</a:t>
            </a:r>
            <a:r>
              <a:rPr kumimoji="0" lang="en-US" altLang="en-US" sz="28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</a:t>
            </a:r>
            <a:r>
              <a:rPr kumimoji="0" lang="en-US" altLang="en-US" sz="28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moles</a:t>
            </a:r>
            <a:endParaRPr kumimoji="0" lang="en-US" altLang="en-US" sz="2800" b="0" i="0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800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0450" y="1003300"/>
            <a:ext cx="4470400" cy="1416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3781" y="2144713"/>
            <a:ext cx="4315619" cy="460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701800" y="2581729"/>
            <a:ext cx="187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2 molecules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0550" y="2581729"/>
            <a:ext cx="187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4 molecules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9" name="Picture 5" descr="19_1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08"/>
          <a:stretch>
            <a:fillRect/>
          </a:stretch>
        </p:blipFill>
        <p:spPr>
          <a:xfrm>
            <a:off x="1468437" y="3780488"/>
            <a:ext cx="6245225" cy="1791663"/>
          </a:xfrm>
          <a:prstGeom prst="rect">
            <a:avLst/>
          </a:prstGeom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2197100" y="6102351"/>
            <a:ext cx="4787900" cy="73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</a:t>
            </a:r>
            <a:r>
              <a:rPr kumimoji="0" lang="en-US" altLang="en-US" sz="28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fewer</a:t>
            </a:r>
            <a:r>
              <a:rPr kumimoji="0" lang="en-US" altLang="en-US" sz="28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atoms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</a:t>
            </a:r>
            <a:r>
              <a:rPr kumimoji="0" lang="en-US" altLang="en-US" sz="28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</a:t>
            </a:r>
            <a:r>
              <a:rPr kumimoji="0" lang="en-US" altLang="en-US" sz="28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atoms</a:t>
            </a:r>
            <a:endParaRPr kumimoji="0" lang="en-US" altLang="en-US" sz="2800" b="0" i="0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8400" y="5691485"/>
            <a:ext cx="680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More atoms = more </a:t>
            </a:r>
            <a:r>
              <a:rPr lang="en-US" sz="2400" dirty="0" err="1" smtClean="0">
                <a:solidFill>
                  <a:srgbClr val="FF0000"/>
                </a:solidFill>
              </a:rPr>
              <a:t>vibrational</a:t>
            </a:r>
            <a:r>
              <a:rPr lang="en-US" sz="2400" dirty="0" smtClean="0">
                <a:solidFill>
                  <a:srgbClr val="FF0000"/>
                </a:solidFill>
              </a:rPr>
              <a:t> and rotational states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2700" y="3644900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10846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0E5278-9AF1-4D81-B2AA-2F12D15C5B5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59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315" name="Text Placeholder 1"/>
          <p:cNvSpPr>
            <a:spLocks/>
          </p:cNvSpPr>
          <p:nvPr/>
        </p:nvSpPr>
        <p:spPr bwMode="auto">
          <a:xfrm>
            <a:off x="2070100" y="0"/>
            <a:ext cx="3484563" cy="582613"/>
          </a:xfrm>
          <a:prstGeom prst="rect">
            <a:avLst/>
          </a:prstGeom>
          <a:gradFill rotWithShape="1">
            <a:gsLst>
              <a:gs pos="0">
                <a:srgbClr val="109769">
                  <a:alpha val="50000"/>
                </a:srgbClr>
              </a:gs>
              <a:gs pos="50000">
                <a:srgbClr val="109769">
                  <a:alpha val="25000"/>
                </a:srgbClr>
              </a:gs>
              <a:gs pos="100000">
                <a:srgbClr val="109769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3200" b="1" smtClean="0">
                <a:solidFill>
                  <a:srgbClr val="FFFFCC"/>
                </a:solidFill>
                <a:cs typeface="Arial" charset="0"/>
              </a:rPr>
              <a:t>17.1</a:t>
            </a:r>
          </a:p>
        </p:txBody>
      </p:sp>
      <p:sp>
        <p:nvSpPr>
          <p:cNvPr id="13316" name="Text Placeholder 2"/>
          <p:cNvSpPr>
            <a:spLocks/>
          </p:cNvSpPr>
          <p:nvPr/>
        </p:nvSpPr>
        <p:spPr bwMode="auto">
          <a:xfrm>
            <a:off x="152400" y="1587500"/>
            <a:ext cx="8991600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(a) freezing ethanol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AutoNum type="alphaLcParenBoth"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AutoNum type="alphaLcParenBoth"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(b) evaporating a beaker of liquid bromine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(c) dissolving glucose in water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(d) cooling nitrogen gas from 80°C to 20°C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13317" name="Text Placeholder 2"/>
          <p:cNvSpPr>
            <a:spLocks/>
          </p:cNvSpPr>
          <p:nvPr/>
        </p:nvSpPr>
        <p:spPr bwMode="auto">
          <a:xfrm>
            <a:off x="168275" y="681038"/>
            <a:ext cx="8807450" cy="560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18" name="Text Box 5"/>
          <p:cNvSpPr txBox="1">
            <a:spLocks noChangeArrowheads="1"/>
          </p:cNvSpPr>
          <p:nvPr/>
        </p:nvSpPr>
        <p:spPr bwMode="auto">
          <a:xfrm>
            <a:off x="381000" y="673100"/>
            <a:ext cx="83597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Predict whether the entropy change is greater or less than zero for each of the following processes:</a:t>
            </a:r>
          </a:p>
        </p:txBody>
      </p:sp>
      <p:sp>
        <p:nvSpPr>
          <p:cNvPr id="7" name="Rectangle 6"/>
          <p:cNvSpPr/>
          <p:nvPr/>
        </p:nvSpPr>
        <p:spPr>
          <a:xfrm>
            <a:off x="5245894" y="2221855"/>
            <a:ext cx="1116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Δ</a:t>
            </a:r>
            <a:r>
              <a:rPr lang="en-US" sz="2400" i="1" dirty="0" smtClean="0">
                <a:solidFill>
                  <a:srgbClr val="FF0000"/>
                </a:solidFill>
              </a:rPr>
              <a:t>S &lt;</a:t>
            </a:r>
            <a:r>
              <a:rPr lang="en-US" sz="2400" dirty="0" smtClean="0">
                <a:solidFill>
                  <a:srgbClr val="FF0000"/>
                </a:solidFill>
              </a:rPr>
              <a:t> 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61294" y="2209155"/>
            <a:ext cx="27911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EtOH</a:t>
            </a:r>
            <a:r>
              <a:rPr lang="en-US" sz="2400" dirty="0" smtClean="0">
                <a:solidFill>
                  <a:srgbClr val="FF0000"/>
                </a:solidFill>
              </a:rPr>
              <a:t>(l) 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EtOH</a:t>
            </a:r>
            <a:r>
              <a:rPr lang="en-US" sz="2400" dirty="0" smtClean="0">
                <a:solidFill>
                  <a:srgbClr val="FF0000"/>
                </a:solidFill>
              </a:rPr>
              <a:t>(s)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45894" y="3555355"/>
            <a:ext cx="1116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Δ</a:t>
            </a:r>
            <a:r>
              <a:rPr lang="en-US" sz="2400" i="1" dirty="0" smtClean="0">
                <a:solidFill>
                  <a:srgbClr val="FF0000"/>
                </a:solidFill>
              </a:rPr>
              <a:t>S &gt;</a:t>
            </a:r>
            <a:r>
              <a:rPr lang="en-US" sz="2400" dirty="0" smtClean="0">
                <a:solidFill>
                  <a:srgbClr val="FF0000"/>
                </a:solidFill>
              </a:rPr>
              <a:t> 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04194" y="3542655"/>
            <a:ext cx="21900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Br</a:t>
            </a:r>
            <a:r>
              <a:rPr lang="en-US" sz="2400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(l) 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2400" dirty="0" smtClean="0">
                <a:solidFill>
                  <a:srgbClr val="FF0000"/>
                </a:solidFill>
              </a:rPr>
              <a:t> Br</a:t>
            </a:r>
            <a:r>
              <a:rPr lang="en-US" sz="2400" baseline="-25000" dirty="0" smtClean="0">
                <a:solidFill>
                  <a:srgbClr val="FF0000"/>
                </a:solidFill>
              </a:rPr>
              <a:t>2 </a:t>
            </a:r>
            <a:r>
              <a:rPr lang="en-US" sz="2400" dirty="0" smtClean="0">
                <a:solidFill>
                  <a:srgbClr val="FF0000"/>
                </a:solidFill>
              </a:rPr>
              <a:t>(g)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33194" y="4895850"/>
            <a:ext cx="1116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Δ</a:t>
            </a:r>
            <a:r>
              <a:rPr lang="en-US" sz="2400" i="1" dirty="0" smtClean="0">
                <a:solidFill>
                  <a:srgbClr val="FF0000"/>
                </a:solidFill>
              </a:rPr>
              <a:t>S &gt;</a:t>
            </a:r>
            <a:r>
              <a:rPr lang="en-US" sz="2400" dirty="0" smtClean="0">
                <a:solidFill>
                  <a:srgbClr val="FF0000"/>
                </a:solidFill>
              </a:rPr>
              <a:t> 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40594" y="4883150"/>
            <a:ext cx="39901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C₆H₁₂O₆(s) 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2400" dirty="0" smtClean="0">
                <a:solidFill>
                  <a:srgbClr val="FF0000"/>
                </a:solidFill>
              </a:rPr>
              <a:t> C₆H₁₂O₆</a:t>
            </a:r>
            <a:r>
              <a:rPr lang="en-US" sz="2400" baseline="-250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(</a:t>
            </a:r>
            <a:r>
              <a:rPr lang="en-US" sz="2400" dirty="0" err="1" smtClean="0">
                <a:solidFill>
                  <a:srgbClr val="FF0000"/>
                </a:solidFill>
              </a:rPr>
              <a:t>aq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45894" y="6108055"/>
            <a:ext cx="1116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Δ</a:t>
            </a:r>
            <a:r>
              <a:rPr lang="en-US" sz="2400" i="1" dirty="0" smtClean="0">
                <a:solidFill>
                  <a:srgbClr val="FF0000"/>
                </a:solidFill>
              </a:rPr>
              <a:t>S &lt;</a:t>
            </a:r>
            <a:r>
              <a:rPr lang="en-US" sz="2400" dirty="0" smtClean="0">
                <a:solidFill>
                  <a:srgbClr val="FF0000"/>
                </a:solidFill>
              </a:rPr>
              <a:t> 0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99" y="838200"/>
            <a:ext cx="8439495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02A20B-0497-4A7C-8C7F-50FFA232B322}" type="slidenum">
              <a:rPr lang="en-US">
                <a:solidFill>
                  <a:srgbClr val="000000"/>
                </a:solidFill>
              </a:rPr>
              <a:pPr>
                <a:defRPr/>
              </a:pPr>
              <a:t>60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2291" name="Picture 7" descr="D:\Ramesh dont del\CHANG-11e\Art File\labeled_jpegs\17_labeled_images\cha02680_t17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3545" y="1005437"/>
            <a:ext cx="2791591" cy="534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382489" y="14837"/>
            <a:ext cx="63536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Standard Entropy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701" y="1514929"/>
            <a:ext cx="5613399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 smtClean="0"/>
              <a:t>Difficult to count the number of microstates directly.</a:t>
            </a:r>
          </a:p>
          <a:p>
            <a:pPr marL="228600" indent="-22860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 smtClean="0"/>
              <a:t>Measured by </a:t>
            </a:r>
            <a:r>
              <a:rPr lang="en-US" sz="2400" dirty="0" err="1" smtClean="0"/>
              <a:t>calorimetery</a:t>
            </a:r>
            <a:r>
              <a:rPr lang="en-US" sz="2400" dirty="0" smtClean="0"/>
              <a:t>.</a:t>
            </a:r>
          </a:p>
          <a:p>
            <a:pPr marL="228600" indent="-22860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FF"/>
                </a:solidFill>
              </a:rPr>
              <a:t>Standard entropy</a:t>
            </a:r>
            <a:r>
              <a:rPr lang="en-US" sz="2400" b="1" dirty="0" smtClean="0"/>
              <a:t> (S</a:t>
            </a:r>
            <a:r>
              <a:rPr lang="en-US" sz="2400" b="1" dirty="0" smtClean="0">
                <a:sym typeface="Symbol" pitchFamily="18" charset="2"/>
              </a:rPr>
              <a:t></a:t>
            </a:r>
            <a:r>
              <a:rPr lang="en-US" sz="2400" b="1" dirty="0" smtClean="0"/>
              <a:t>) </a:t>
            </a:r>
            <a:r>
              <a:rPr lang="en-US" sz="2400" dirty="0" smtClean="0"/>
              <a:t>absolute entropy of a substance at 1 </a:t>
            </a:r>
            <a:r>
              <a:rPr lang="en-US" sz="2400" dirty="0" err="1" smtClean="0"/>
              <a:t>atm</a:t>
            </a:r>
            <a:r>
              <a:rPr lang="en-US" sz="2400" dirty="0" smtClean="0"/>
              <a:t> (typically at 25</a:t>
            </a:r>
            <a:r>
              <a:rPr lang="en-US" sz="2400" dirty="0" smtClean="0">
                <a:sym typeface="Symbol" pitchFamily="18" charset="2"/>
              </a:rPr>
              <a:t>C)</a:t>
            </a:r>
          </a:p>
          <a:p>
            <a:pPr marL="228600" indent="-22860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 smtClean="0">
                <a:sym typeface="Symbol" pitchFamily="18" charset="2"/>
              </a:rPr>
              <a:t>Units of J K</a:t>
            </a:r>
            <a:r>
              <a:rPr lang="en-US" sz="2400" baseline="30000" dirty="0" smtClean="0">
                <a:sym typeface="Symbol" pitchFamily="18" charset="2"/>
              </a:rPr>
              <a:t>-1</a:t>
            </a:r>
            <a:r>
              <a:rPr lang="en-US" sz="2400" dirty="0" smtClean="0">
                <a:sym typeface="Symbol" pitchFamily="18" charset="2"/>
              </a:rPr>
              <a:t> mol</a:t>
            </a:r>
            <a:r>
              <a:rPr lang="en-US" sz="2400" baseline="30000" dirty="0" smtClean="0">
                <a:sym typeface="Symbol" pitchFamily="18" charset="2"/>
              </a:rPr>
              <a:t>-1</a:t>
            </a:r>
          </a:p>
          <a:p>
            <a:pPr marL="228600" indent="-22860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 smtClean="0">
                <a:sym typeface="Symbol" pitchFamily="18" charset="2"/>
              </a:rPr>
              <a:t>All positive values.</a:t>
            </a:r>
          </a:p>
          <a:p>
            <a:pPr marL="228600" indent="-22860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 smtClean="0">
                <a:sym typeface="Symbol" pitchFamily="18" charset="2"/>
              </a:rPr>
              <a:t>Absolute values (unlike </a:t>
            </a:r>
            <a:r>
              <a:rPr lang="en-US" sz="2400" dirty="0" smtClean="0">
                <a:latin typeface="Symbol" pitchFamily="18" charset="2"/>
                <a:sym typeface="Symbol" pitchFamily="18" charset="2"/>
              </a:rPr>
              <a:t>D</a:t>
            </a:r>
            <a:r>
              <a:rPr lang="en-US" sz="2400" dirty="0" smtClean="0">
                <a:sym typeface="Symbol" pitchFamily="18" charset="2"/>
              </a:rPr>
              <a:t>H which is relative)</a:t>
            </a:r>
            <a:endParaRPr lang="en-US" sz="24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-12700" y="6113889"/>
            <a:ext cx="6057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kern="0" dirty="0" smtClean="0">
                <a:solidFill>
                  <a:srgbClr val="7030A0"/>
                </a:solidFill>
                <a:latin typeface="Calibri" pitchFamily="34" charset="0"/>
                <a:ea typeface="ＭＳ Ｐゴシック"/>
              </a:rPr>
              <a:t>Can be used to calculate </a:t>
            </a:r>
            <a:r>
              <a:rPr lang="en-US" sz="2800" kern="0" dirty="0" err="1" smtClean="0">
                <a:solidFill>
                  <a:srgbClr val="7030A0"/>
                </a:solidFill>
                <a:latin typeface="Symbol" pitchFamily="18" charset="2"/>
                <a:ea typeface="ＭＳ Ｐゴシック"/>
              </a:rPr>
              <a:t>D</a:t>
            </a:r>
            <a:r>
              <a:rPr lang="en-US" sz="2800" kern="0" dirty="0" err="1" smtClean="0">
                <a:solidFill>
                  <a:srgbClr val="7030A0"/>
                </a:solidFill>
                <a:latin typeface="Calibri" pitchFamily="34" charset="0"/>
                <a:ea typeface="ＭＳ Ｐゴシック"/>
              </a:rPr>
              <a:t>S</a:t>
            </a:r>
            <a:r>
              <a:rPr lang="en-US" sz="2800" kern="0" baseline="-25000" dirty="0" err="1" smtClean="0">
                <a:solidFill>
                  <a:srgbClr val="7030A0"/>
                </a:solidFill>
                <a:latin typeface="Calibri" pitchFamily="34" charset="0"/>
                <a:ea typeface="ＭＳ Ｐゴシック"/>
              </a:rPr>
              <a:t>rxn</a:t>
            </a:r>
            <a:r>
              <a:rPr lang="en-US" sz="2800" kern="0" dirty="0" smtClean="0">
                <a:solidFill>
                  <a:srgbClr val="7030A0"/>
                </a:solidFill>
                <a:latin typeface="Calibri" pitchFamily="34" charset="0"/>
                <a:ea typeface="ＭＳ Ｐゴシック"/>
              </a:rPr>
              <a:t> and </a:t>
            </a:r>
            <a:r>
              <a:rPr lang="en-US" sz="2800" kern="0" dirty="0" err="1" smtClean="0">
                <a:solidFill>
                  <a:srgbClr val="7030A0"/>
                </a:solidFill>
                <a:latin typeface="Symbol" pitchFamily="18" charset="2"/>
                <a:ea typeface="ＭＳ Ｐゴシック"/>
              </a:rPr>
              <a:t>D</a:t>
            </a:r>
            <a:r>
              <a:rPr lang="en-US" sz="2800" kern="0" dirty="0" err="1" smtClean="0">
                <a:solidFill>
                  <a:srgbClr val="7030A0"/>
                </a:solidFill>
                <a:latin typeface="Calibri" pitchFamily="34" charset="0"/>
                <a:ea typeface="ＭＳ Ｐゴシック"/>
              </a:rPr>
              <a:t>S</a:t>
            </a:r>
            <a:r>
              <a:rPr lang="en-US" sz="2800" kern="0" baseline="-25000" dirty="0" err="1" smtClean="0">
                <a:solidFill>
                  <a:srgbClr val="7030A0"/>
                </a:solidFill>
                <a:latin typeface="Calibri" pitchFamily="34" charset="0"/>
                <a:ea typeface="ＭＳ Ｐゴシック"/>
              </a:rPr>
              <a:t>sys</a:t>
            </a:r>
            <a:r>
              <a:rPr lang="en-US" sz="2800" kern="0" dirty="0" smtClean="0">
                <a:solidFill>
                  <a:srgbClr val="7030A0"/>
                </a:solidFill>
                <a:latin typeface="Calibri" pitchFamily="34" charset="0"/>
                <a:ea typeface="ＭＳ Ｐゴシック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424420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00200" y="323"/>
            <a:ext cx="58674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Chapter 17</a:t>
            </a:r>
            <a:endParaRPr lang="en-US" sz="4000" u="sng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720" y="990600"/>
            <a:ext cx="4587240" cy="279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10"/>
          <p:cNvSpPr/>
          <p:nvPr/>
        </p:nvSpPr>
        <p:spPr>
          <a:xfrm flipV="1">
            <a:off x="1067744" y="2224270"/>
            <a:ext cx="3555055" cy="379230"/>
          </a:xfrm>
          <a:prstGeom prst="roundRect">
            <a:avLst>
              <a:gd name="adj" fmla="val 1062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http://fc02.deviantart.net/fs71/i/2014/004/b/3/three_laws_of_robotics_by_bast_imret-d6zi8k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438" y="3891280"/>
            <a:ext cx="3661897" cy="2783840"/>
          </a:xfrm>
          <a:prstGeom prst="rect">
            <a:avLst/>
          </a:prstGeom>
          <a:noFill/>
        </p:spPr>
      </p:pic>
      <p:pic>
        <p:nvPicPr>
          <p:cNvPr id="2054" name="Picture 6" descr="http://blogs.solidworks.com/teacher/wp-content/uploads/sites/3/6a00d83451706569e20176170c962c970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75" y="1097280"/>
            <a:ext cx="3416133" cy="2331720"/>
          </a:xfrm>
          <a:prstGeom prst="rect">
            <a:avLst/>
          </a:prstGeom>
          <a:noFill/>
        </p:spPr>
      </p:pic>
      <p:pic>
        <p:nvPicPr>
          <p:cNvPr id="2056" name="Picture 8" descr="http://www.chem1.com/acad/webtext/thermeq/TE-images/entropy_no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0135" y="3954462"/>
            <a:ext cx="3908425" cy="2269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00200" y="323"/>
            <a:ext cx="58674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Thermodynamics</a:t>
            </a:r>
            <a:endParaRPr lang="en-US" sz="4000" u="sng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65100" y="1066800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i="1" smtClean="0">
                <a:solidFill>
                  <a:srgbClr val="000000"/>
                </a:solidFill>
              </a:rPr>
              <a:t>First Law of Thermodynamics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22300" y="1663700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Energy can be converted from one form to another but energy cannot be created or destroyed.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27000" y="2971800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rgbClr val="000000"/>
                </a:solidFill>
              </a:rPr>
              <a:t>Second Law of Thermodynamics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84200" y="3581400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The entropy of the </a:t>
            </a:r>
            <a:r>
              <a:rPr lang="en-US" sz="2400" b="1" dirty="0" smtClean="0">
                <a:solidFill>
                  <a:srgbClr val="000000"/>
                </a:solidFill>
              </a:rPr>
              <a:t>universe</a:t>
            </a:r>
            <a:r>
              <a:rPr lang="en-US" sz="2400" dirty="0" smtClean="0">
                <a:solidFill>
                  <a:srgbClr val="000000"/>
                </a:solidFill>
              </a:rPr>
              <a:t> increases in a spontaneous process and remains unchanged in an equilibrium process.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524000" y="5721350"/>
            <a:ext cx="29157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Spontaneous process: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221038" y="4421485"/>
            <a:ext cx="26829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400" i="1" dirty="0" err="1" smtClean="0">
                <a:solidFill>
                  <a:srgbClr val="000000"/>
                </a:solidFill>
              </a:rPr>
              <a:t>S</a:t>
            </a:r>
            <a:r>
              <a:rPr lang="en-US" sz="2400" baseline="-25000" dirty="0" err="1" smtClean="0">
                <a:solidFill>
                  <a:srgbClr val="000000"/>
                </a:solidFill>
              </a:rPr>
              <a:t>univ</a:t>
            </a:r>
            <a:r>
              <a:rPr lang="en-US" sz="2400" dirty="0" smtClean="0">
                <a:solidFill>
                  <a:srgbClr val="000000"/>
                </a:solidFill>
              </a:rPr>
              <a:t> = </a:t>
            </a:r>
            <a:r>
              <a:rPr lang="en-US" sz="2400" dirty="0" err="1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400" i="1" dirty="0" err="1" smtClean="0">
                <a:solidFill>
                  <a:srgbClr val="000000"/>
                </a:solidFill>
              </a:rPr>
              <a:t>S</a:t>
            </a:r>
            <a:r>
              <a:rPr lang="en-US" sz="2400" baseline="-25000" dirty="0" err="1" smtClean="0">
                <a:solidFill>
                  <a:srgbClr val="000000"/>
                </a:solidFill>
              </a:rPr>
              <a:t>sys</a:t>
            </a:r>
            <a:r>
              <a:rPr lang="en-US" sz="2400" dirty="0" smtClean="0">
                <a:solidFill>
                  <a:srgbClr val="000000"/>
                </a:solidFill>
              </a:rPr>
              <a:t> + </a:t>
            </a:r>
            <a:r>
              <a:rPr lang="en-US" sz="2400" dirty="0" err="1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400" i="1" dirty="0" err="1" smtClean="0">
                <a:solidFill>
                  <a:srgbClr val="000000"/>
                </a:solidFill>
              </a:rPr>
              <a:t>S</a:t>
            </a:r>
            <a:r>
              <a:rPr lang="en-US" sz="2400" baseline="-25000" dirty="0" err="1" smtClean="0">
                <a:solidFill>
                  <a:srgbClr val="000000"/>
                </a:solidFill>
              </a:rPr>
              <a:t>surr</a:t>
            </a: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667000" y="5119985"/>
            <a:ext cx="17639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Equilibrium :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-254000" y="6373793"/>
            <a:ext cx="965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7030A0"/>
                </a:solidFill>
                <a:latin typeface="Calibri" pitchFamily="34" charset="0"/>
              </a:rPr>
              <a:t>If something happens the total entropy of the universe increases.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4605338" y="5122217"/>
            <a:ext cx="13131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400" i="1" dirty="0" err="1" smtClean="0">
                <a:solidFill>
                  <a:srgbClr val="000000"/>
                </a:solidFill>
              </a:rPr>
              <a:t>S</a:t>
            </a:r>
            <a:r>
              <a:rPr lang="en-US" sz="2400" baseline="-25000" dirty="0" err="1" smtClean="0">
                <a:solidFill>
                  <a:srgbClr val="000000"/>
                </a:solidFill>
              </a:rPr>
              <a:t>univ</a:t>
            </a:r>
            <a:r>
              <a:rPr lang="en-US" sz="2400" dirty="0" smtClean="0">
                <a:solidFill>
                  <a:srgbClr val="000000"/>
                </a:solidFill>
              </a:rPr>
              <a:t> = 0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4618038" y="5731817"/>
            <a:ext cx="13131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400" i="1" dirty="0" err="1" smtClean="0">
                <a:solidFill>
                  <a:srgbClr val="000000"/>
                </a:solidFill>
              </a:rPr>
              <a:t>S</a:t>
            </a:r>
            <a:r>
              <a:rPr lang="en-US" sz="2400" baseline="-25000" dirty="0" err="1" smtClean="0">
                <a:solidFill>
                  <a:srgbClr val="000000"/>
                </a:solidFill>
              </a:rPr>
              <a:t>univ</a:t>
            </a:r>
            <a:r>
              <a:rPr lang="en-US" sz="2400" dirty="0" smtClean="0">
                <a:solidFill>
                  <a:srgbClr val="000000"/>
                </a:solidFill>
              </a:rPr>
              <a:t> &gt; 0</a:t>
            </a:r>
          </a:p>
        </p:txBody>
      </p:sp>
      <p:pic>
        <p:nvPicPr>
          <p:cNvPr id="14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9300" y="3949700"/>
            <a:ext cx="1379556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 rot="18019393">
            <a:off x="7564320" y="5490462"/>
            <a:ext cx="9156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7030A0"/>
                </a:solidFill>
                <a:latin typeface="Arial" charset="0"/>
              </a:rPr>
              <a:t>system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 rot="18019393">
            <a:off x="6428120" y="4946133"/>
            <a:ext cx="1402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7030A0"/>
                </a:solidFill>
                <a:latin typeface="Arial" charset="0"/>
              </a:rPr>
              <a:t>surrounding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13" grpId="0"/>
      <p:bldP spid="18" grpId="0"/>
      <p:bldP spid="19" grpId="0"/>
      <p:bldP spid="15" grpId="0"/>
      <p:bldP spid="1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143000" y="323"/>
            <a:ext cx="68199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Side Note: Entropy and Time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1300" y="1002090"/>
            <a:ext cx="8648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</a:rPr>
              <a:t>Entropy</a:t>
            </a:r>
            <a:r>
              <a:rPr lang="en-US" sz="2400" dirty="0" smtClean="0">
                <a:latin typeface="Calibri" pitchFamily="34" charset="0"/>
              </a:rPr>
              <a:t> is the only quantity in the physical sciences (apart from certain rare interactions in particle physics) that requires a particular direction for time, sometimes called an arrow of time.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2800" y="5393035"/>
            <a:ext cx="7505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As one goes "forward" in time, </a:t>
            </a:r>
            <a:r>
              <a:rPr lang="en-US" sz="2400" u="sng" dirty="0" smtClean="0"/>
              <a:t>the second law of thermodynamics </a:t>
            </a:r>
            <a:r>
              <a:rPr lang="en-US" sz="2400" dirty="0" smtClean="0"/>
              <a:t>says, the </a:t>
            </a:r>
            <a:r>
              <a:rPr lang="en-US" sz="2400" dirty="0" smtClean="0">
                <a:solidFill>
                  <a:srgbClr val="FF0000"/>
                </a:solidFill>
              </a:rPr>
              <a:t>entropy of an isolated system can increase, but not decrease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136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7125" y="2470150"/>
            <a:ext cx="6886575" cy="24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0" y="4046607"/>
            <a:ext cx="1418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Calibri" pitchFamily="34" charset="0"/>
              </a:rPr>
              <a:t>Lower Entropy</a:t>
            </a:r>
            <a:endParaRPr lang="en-US" sz="20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79692" y="4044950"/>
            <a:ext cx="1418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Calibri" pitchFamily="34" charset="0"/>
              </a:rPr>
              <a:t>Higher Entropy</a:t>
            </a:r>
            <a:endParaRPr lang="en-US" sz="2000" b="1" dirty="0">
              <a:solidFill>
                <a:srgbClr val="0000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00200" y="323"/>
            <a:ext cx="58674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Thermodynamics</a:t>
            </a:r>
            <a:endParaRPr lang="en-US" sz="4000" u="sng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65100" y="1066800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i="1" smtClean="0">
                <a:solidFill>
                  <a:srgbClr val="000000"/>
                </a:solidFill>
              </a:rPr>
              <a:t>First Law of Thermodynamics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22300" y="1663700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Energy can be converted from one form to another but energy cannot be created or destroyed.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27000" y="2971800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rgbClr val="000000"/>
                </a:solidFill>
              </a:rPr>
              <a:t>Second Law of Thermodynamics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84200" y="3581400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The entropy of the </a:t>
            </a:r>
            <a:r>
              <a:rPr lang="en-US" sz="2400" b="1" dirty="0" smtClean="0">
                <a:solidFill>
                  <a:srgbClr val="000000"/>
                </a:solidFill>
              </a:rPr>
              <a:t>universe</a:t>
            </a:r>
            <a:r>
              <a:rPr lang="en-US" sz="2400" dirty="0" smtClean="0">
                <a:solidFill>
                  <a:srgbClr val="000000"/>
                </a:solidFill>
              </a:rPr>
              <a:t> increases in a spontaneous process and remains unchanged in an equilibrium process.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524000" y="5721350"/>
            <a:ext cx="29157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Spontaneous process: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221038" y="4421485"/>
            <a:ext cx="26829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400" i="1" dirty="0" err="1" smtClean="0">
                <a:solidFill>
                  <a:srgbClr val="000000"/>
                </a:solidFill>
              </a:rPr>
              <a:t>S</a:t>
            </a:r>
            <a:r>
              <a:rPr lang="en-US" sz="2400" baseline="-25000" dirty="0" err="1" smtClean="0">
                <a:solidFill>
                  <a:srgbClr val="000000"/>
                </a:solidFill>
              </a:rPr>
              <a:t>univ</a:t>
            </a:r>
            <a:r>
              <a:rPr lang="en-US" sz="2400" dirty="0" smtClean="0">
                <a:solidFill>
                  <a:srgbClr val="000000"/>
                </a:solidFill>
              </a:rPr>
              <a:t> = </a:t>
            </a:r>
            <a:r>
              <a:rPr lang="en-US" sz="2400" dirty="0" err="1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400" i="1" dirty="0" err="1" smtClean="0">
                <a:solidFill>
                  <a:srgbClr val="000000"/>
                </a:solidFill>
              </a:rPr>
              <a:t>S</a:t>
            </a:r>
            <a:r>
              <a:rPr lang="en-US" sz="2400" baseline="-25000" dirty="0" err="1" smtClean="0">
                <a:solidFill>
                  <a:srgbClr val="000000"/>
                </a:solidFill>
              </a:rPr>
              <a:t>sys</a:t>
            </a:r>
            <a:r>
              <a:rPr lang="en-US" sz="2400" dirty="0" smtClean="0">
                <a:solidFill>
                  <a:srgbClr val="000000"/>
                </a:solidFill>
              </a:rPr>
              <a:t> + </a:t>
            </a:r>
            <a:r>
              <a:rPr lang="en-US" sz="2400" dirty="0" err="1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400" i="1" dirty="0" err="1" smtClean="0">
                <a:solidFill>
                  <a:srgbClr val="000000"/>
                </a:solidFill>
              </a:rPr>
              <a:t>S</a:t>
            </a:r>
            <a:r>
              <a:rPr lang="en-US" sz="2400" baseline="-25000" dirty="0" err="1" smtClean="0">
                <a:solidFill>
                  <a:srgbClr val="000000"/>
                </a:solidFill>
              </a:rPr>
              <a:t>surr</a:t>
            </a: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667000" y="5119985"/>
            <a:ext cx="17639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Equilibrium :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-254000" y="6373793"/>
            <a:ext cx="965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7030A0"/>
                </a:solidFill>
                <a:latin typeface="Calibri" pitchFamily="34" charset="0"/>
              </a:rPr>
              <a:t>If something happens the total entropy of the universe increases.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4605338" y="5122217"/>
            <a:ext cx="13131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400" i="1" dirty="0" err="1" smtClean="0">
                <a:solidFill>
                  <a:srgbClr val="000000"/>
                </a:solidFill>
              </a:rPr>
              <a:t>S</a:t>
            </a:r>
            <a:r>
              <a:rPr lang="en-US" sz="2400" baseline="-25000" dirty="0" err="1" smtClean="0">
                <a:solidFill>
                  <a:srgbClr val="000000"/>
                </a:solidFill>
              </a:rPr>
              <a:t>univ</a:t>
            </a:r>
            <a:r>
              <a:rPr lang="en-US" sz="2400" dirty="0" smtClean="0">
                <a:solidFill>
                  <a:srgbClr val="000000"/>
                </a:solidFill>
              </a:rPr>
              <a:t> = 0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4618038" y="5731817"/>
            <a:ext cx="13131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400" i="1" dirty="0" err="1" smtClean="0">
                <a:solidFill>
                  <a:srgbClr val="000000"/>
                </a:solidFill>
              </a:rPr>
              <a:t>S</a:t>
            </a:r>
            <a:r>
              <a:rPr lang="en-US" sz="2400" baseline="-25000" dirty="0" err="1" smtClean="0">
                <a:solidFill>
                  <a:srgbClr val="000000"/>
                </a:solidFill>
              </a:rPr>
              <a:t>univ</a:t>
            </a:r>
            <a:r>
              <a:rPr lang="en-US" sz="2400" dirty="0" smtClean="0">
                <a:solidFill>
                  <a:srgbClr val="000000"/>
                </a:solidFill>
              </a:rPr>
              <a:t> &gt; 0</a:t>
            </a:r>
          </a:p>
        </p:txBody>
      </p:sp>
      <p:pic>
        <p:nvPicPr>
          <p:cNvPr id="14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9300" y="3949700"/>
            <a:ext cx="1379556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 rot="18019393">
            <a:off x="7564320" y="5490462"/>
            <a:ext cx="9156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7030A0"/>
                </a:solidFill>
                <a:latin typeface="Arial" charset="0"/>
              </a:rPr>
              <a:t>system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 rot="18019393">
            <a:off x="6428120" y="4946133"/>
            <a:ext cx="1402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7030A0"/>
                </a:solidFill>
                <a:latin typeface="Arial" charset="0"/>
              </a:rPr>
              <a:t>surrounding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Thermodynamics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971800" y="3365500"/>
            <a:ext cx="3227388" cy="457200"/>
            <a:chOff x="1990" y="1177"/>
            <a:chExt cx="2033" cy="288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990" y="1177"/>
              <a:ext cx="203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 smtClean="0">
                  <a:solidFill>
                    <a:srgbClr val="000000"/>
                  </a:solidFill>
                  <a:latin typeface="Arial" charset="0"/>
                </a:rPr>
                <a:t>a</a:t>
              </a: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A + </a:t>
              </a:r>
              <a:r>
                <a:rPr lang="en-US" sz="2400" i="1" smtClean="0">
                  <a:solidFill>
                    <a:srgbClr val="000000"/>
                  </a:solidFill>
                  <a:latin typeface="Arial" charset="0"/>
                </a:rPr>
                <a:t>b</a:t>
              </a: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B          </a:t>
              </a:r>
              <a:r>
                <a:rPr lang="en-US" sz="2400" i="1" smtClean="0">
                  <a:solidFill>
                    <a:srgbClr val="000000"/>
                  </a:solidFill>
                  <a:latin typeface="Arial" charset="0"/>
                </a:rPr>
                <a:t>c</a:t>
              </a: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C + </a:t>
              </a:r>
              <a:r>
                <a:rPr lang="en-US" sz="2400" i="1" smtClean="0">
                  <a:solidFill>
                    <a:srgbClr val="000000"/>
                  </a:solidFill>
                  <a:latin typeface="Arial" charset="0"/>
                </a:rPr>
                <a:t>d</a:t>
              </a: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D</a:t>
              </a:r>
              <a:endParaRPr lang="en-US" sz="2400" i="1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2784" y="1328"/>
              <a:ext cx="4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1296988" y="6007100"/>
            <a:ext cx="6540500" cy="527050"/>
            <a:chOff x="654" y="1091"/>
            <a:chExt cx="4120" cy="332"/>
          </a:xfrm>
        </p:grpSpPr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654" y="1094"/>
              <a:ext cx="558" cy="329"/>
              <a:chOff x="462" y="2086"/>
              <a:chExt cx="558" cy="329"/>
            </a:xfrm>
          </p:grpSpPr>
          <p:sp>
            <p:nvSpPr>
              <p:cNvPr id="22" name="Text Box 8"/>
              <p:cNvSpPr txBox="1">
                <a:spLocks noChangeArrowheads="1"/>
              </p:cNvSpPr>
              <p:nvPr/>
            </p:nvSpPr>
            <p:spPr bwMode="auto">
              <a:xfrm>
                <a:off x="462" y="2086"/>
                <a:ext cx="43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Symbol" pitchFamily="18" charset="2"/>
                  </a:rPr>
                  <a:t>D</a:t>
                </a:r>
                <a:r>
                  <a:rPr lang="en-US" sz="2400" i="1" dirty="0" smtClean="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r>
                  <a:rPr lang="en-US" sz="2400" baseline="30000" dirty="0" smtClean="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lang="en-US" sz="2400" dirty="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3" name="Text Box 9"/>
              <p:cNvSpPr txBox="1">
                <a:spLocks noChangeArrowheads="1"/>
              </p:cNvSpPr>
              <p:nvPr/>
            </p:nvSpPr>
            <p:spPr bwMode="auto">
              <a:xfrm>
                <a:off x="704" y="2184"/>
                <a:ext cx="31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err="1" smtClean="0">
                    <a:solidFill>
                      <a:srgbClr val="000000"/>
                    </a:solidFill>
                    <a:latin typeface="Arial" charset="0"/>
                  </a:rPr>
                  <a:t>rxn</a:t>
                </a:r>
                <a:endParaRPr lang="en-US" dirty="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2256" y="1099"/>
              <a:ext cx="68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 dirty="0" smtClean="0">
                  <a:solidFill>
                    <a:srgbClr val="000000"/>
                  </a:solidFill>
                  <a:latin typeface="Arial" charset="0"/>
                </a:rPr>
                <a:t>dS</a:t>
              </a:r>
              <a:r>
                <a:rPr lang="en-US" sz="2400" baseline="30000" dirty="0" smtClean="0">
                  <a:solidFill>
                    <a:srgbClr val="000000"/>
                  </a:solidFill>
                  <a:latin typeface="Arial" charset="0"/>
                </a:rPr>
                <a:t>0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(D)</a:t>
              </a:r>
            </a:p>
          </p:txBody>
        </p:sp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1482" y="1098"/>
              <a:ext cx="67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 dirty="0" smtClean="0">
                  <a:solidFill>
                    <a:srgbClr val="000000"/>
                  </a:solidFill>
                  <a:latin typeface="Arial" charset="0"/>
                </a:rPr>
                <a:t>cS</a:t>
              </a:r>
              <a:r>
                <a:rPr lang="en-US" sz="2400" baseline="30000" dirty="0" smtClean="0">
                  <a:solidFill>
                    <a:srgbClr val="000000"/>
                  </a:solidFill>
                  <a:latin typeface="Arial" charset="0"/>
                </a:rPr>
                <a:t>0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(C)</a:t>
              </a:r>
            </a:p>
          </p:txBody>
        </p:sp>
        <p:sp>
          <p:nvSpPr>
            <p:cNvPr id="12" name="Text Box 16"/>
            <p:cNvSpPr txBox="1">
              <a:spLocks noChangeArrowheads="1"/>
            </p:cNvSpPr>
            <p:nvPr/>
          </p:nvSpPr>
          <p:spPr bwMode="auto">
            <a:xfrm>
              <a:off x="1152" y="1112"/>
              <a:ext cx="2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=</a:t>
              </a:r>
            </a:p>
          </p:txBody>
        </p: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1367" y="1104"/>
              <a:ext cx="1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[</a:t>
              </a:r>
            </a:p>
          </p:txBody>
        </p:sp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>
              <a:off x="2080" y="1104"/>
              <a:ext cx="2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+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2880" y="1104"/>
              <a:ext cx="1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]</a:t>
              </a:r>
            </a:p>
          </p:txBody>
        </p:sp>
        <p:sp>
          <p:nvSpPr>
            <p:cNvPr id="16" name="Text Box 20"/>
            <p:cNvSpPr txBox="1">
              <a:spLocks noChangeArrowheads="1"/>
            </p:cNvSpPr>
            <p:nvPr/>
          </p:nvSpPr>
          <p:spPr bwMode="auto">
            <a:xfrm>
              <a:off x="3024" y="1096"/>
              <a:ext cx="1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-</a:t>
              </a:r>
            </a:p>
          </p:txBody>
        </p:sp>
        <p:sp>
          <p:nvSpPr>
            <p:cNvPr id="17" name="Text Box 22"/>
            <p:cNvSpPr txBox="1">
              <a:spLocks noChangeArrowheads="1"/>
            </p:cNvSpPr>
            <p:nvPr/>
          </p:nvSpPr>
          <p:spPr bwMode="auto">
            <a:xfrm>
              <a:off x="4032" y="1092"/>
              <a:ext cx="67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 smtClean="0">
                  <a:solidFill>
                    <a:srgbClr val="000000"/>
                  </a:solidFill>
                  <a:latin typeface="Arial" charset="0"/>
                </a:rPr>
                <a:t>bS</a:t>
              </a:r>
              <a:r>
                <a:rPr lang="en-US" sz="2400" baseline="30000" smtClean="0">
                  <a:solidFill>
                    <a:srgbClr val="000000"/>
                  </a:solidFill>
                  <a:latin typeface="Arial" charset="0"/>
                </a:rPr>
                <a:t>0</a:t>
              </a: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(B)</a:t>
              </a:r>
            </a:p>
          </p:txBody>
        </p:sp>
        <p:sp>
          <p:nvSpPr>
            <p:cNvPr id="18" name="Text Box 25"/>
            <p:cNvSpPr txBox="1">
              <a:spLocks noChangeArrowheads="1"/>
            </p:cNvSpPr>
            <p:nvPr/>
          </p:nvSpPr>
          <p:spPr bwMode="auto">
            <a:xfrm>
              <a:off x="3264" y="1091"/>
              <a:ext cx="67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 dirty="0" smtClean="0">
                  <a:solidFill>
                    <a:srgbClr val="000000"/>
                  </a:solidFill>
                  <a:latin typeface="Arial" charset="0"/>
                </a:rPr>
                <a:t>aS</a:t>
              </a:r>
              <a:r>
                <a:rPr lang="en-US" sz="2400" baseline="30000" dirty="0" smtClean="0">
                  <a:solidFill>
                    <a:srgbClr val="000000"/>
                  </a:solidFill>
                  <a:latin typeface="Arial" charset="0"/>
                </a:rPr>
                <a:t>0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(A)</a:t>
              </a:r>
            </a:p>
          </p:txBody>
        </p:sp>
        <p:sp>
          <p:nvSpPr>
            <p:cNvPr id="19" name="Text Box 27"/>
            <p:cNvSpPr txBox="1">
              <a:spLocks noChangeArrowheads="1"/>
            </p:cNvSpPr>
            <p:nvPr/>
          </p:nvSpPr>
          <p:spPr bwMode="auto">
            <a:xfrm>
              <a:off x="3168" y="1097"/>
              <a:ext cx="1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[</a:t>
              </a:r>
            </a:p>
          </p:txBody>
        </p:sp>
        <p:sp>
          <p:nvSpPr>
            <p:cNvPr id="20" name="Text Box 28"/>
            <p:cNvSpPr txBox="1">
              <a:spLocks noChangeArrowheads="1"/>
            </p:cNvSpPr>
            <p:nvPr/>
          </p:nvSpPr>
          <p:spPr bwMode="auto">
            <a:xfrm>
              <a:off x="3862" y="1097"/>
              <a:ext cx="2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+</a:t>
              </a:r>
            </a:p>
          </p:txBody>
        </p:sp>
        <p:sp>
          <p:nvSpPr>
            <p:cNvPr id="21" name="Text Box 29"/>
            <p:cNvSpPr txBox="1">
              <a:spLocks noChangeArrowheads="1"/>
            </p:cNvSpPr>
            <p:nvPr/>
          </p:nvSpPr>
          <p:spPr bwMode="auto">
            <a:xfrm>
              <a:off x="4605" y="1097"/>
              <a:ext cx="1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]</a:t>
              </a:r>
            </a:p>
          </p:txBody>
        </p:sp>
      </p:grpSp>
      <p:grpSp>
        <p:nvGrpSpPr>
          <p:cNvPr id="24" name="Group 47"/>
          <p:cNvGrpSpPr>
            <a:grpSpLocks/>
          </p:cNvGrpSpPr>
          <p:nvPr/>
        </p:nvGrpSpPr>
        <p:grpSpPr bwMode="auto">
          <a:xfrm>
            <a:off x="1574800" y="5253037"/>
            <a:ext cx="5975350" cy="530225"/>
            <a:chOff x="847" y="1612"/>
            <a:chExt cx="3764" cy="334"/>
          </a:xfrm>
        </p:grpSpPr>
        <p:grpSp>
          <p:nvGrpSpPr>
            <p:cNvPr id="25" name="Group 31"/>
            <p:cNvGrpSpPr>
              <a:grpSpLocks/>
            </p:cNvGrpSpPr>
            <p:nvPr/>
          </p:nvGrpSpPr>
          <p:grpSpPr bwMode="auto">
            <a:xfrm>
              <a:off x="847" y="1617"/>
              <a:ext cx="574" cy="329"/>
              <a:chOff x="278" y="2086"/>
              <a:chExt cx="574" cy="329"/>
            </a:xfrm>
          </p:grpSpPr>
          <p:sp>
            <p:nvSpPr>
              <p:cNvPr id="34" name="Text Box 32"/>
              <p:cNvSpPr txBox="1">
                <a:spLocks noChangeArrowheads="1"/>
              </p:cNvSpPr>
              <p:nvPr/>
            </p:nvSpPr>
            <p:spPr bwMode="auto">
              <a:xfrm>
                <a:off x="278" y="2086"/>
                <a:ext cx="43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smtClean="0">
                    <a:solidFill>
                      <a:srgbClr val="000000"/>
                    </a:solidFill>
                    <a:latin typeface="Symbol" pitchFamily="18" charset="2"/>
                  </a:rPr>
                  <a:t>D</a:t>
                </a:r>
                <a:r>
                  <a:rPr lang="en-US" sz="2400" i="1" smtClean="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r>
                  <a:rPr lang="en-US" sz="2400" baseline="30000" smtClean="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lang="en-US" sz="240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5" name="Text Box 33"/>
              <p:cNvSpPr txBox="1">
                <a:spLocks noChangeArrowheads="1"/>
              </p:cNvSpPr>
              <p:nvPr/>
            </p:nvSpPr>
            <p:spPr bwMode="auto">
              <a:xfrm>
                <a:off x="536" y="2184"/>
                <a:ext cx="31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mtClean="0">
                    <a:solidFill>
                      <a:srgbClr val="000000"/>
                    </a:solidFill>
                    <a:latin typeface="Arial" charset="0"/>
                  </a:rPr>
                  <a:t>rxn</a:t>
                </a:r>
              </a:p>
            </p:txBody>
          </p:sp>
        </p:grpSp>
        <p:sp>
          <p:nvSpPr>
            <p:cNvPr id="26" name="Text Box 35"/>
            <p:cNvSpPr txBox="1">
              <a:spLocks noChangeArrowheads="1"/>
            </p:cNvSpPr>
            <p:nvPr/>
          </p:nvSpPr>
          <p:spPr bwMode="auto">
            <a:xfrm>
              <a:off x="1667" y="1621"/>
              <a:ext cx="128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 dirty="0" smtClean="0">
                  <a:solidFill>
                    <a:srgbClr val="000000"/>
                  </a:solidFill>
                  <a:latin typeface="Arial" charset="0"/>
                </a:rPr>
                <a:t>nS</a:t>
              </a:r>
              <a:r>
                <a:rPr lang="en-US" sz="2400" baseline="30000" dirty="0" smtClean="0">
                  <a:solidFill>
                    <a:srgbClr val="000000"/>
                  </a:solidFill>
                  <a:latin typeface="Arial" charset="0"/>
                </a:rPr>
                <a:t>0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(products)</a:t>
              </a:r>
            </a:p>
          </p:txBody>
        </p:sp>
        <p:sp>
          <p:nvSpPr>
            <p:cNvPr id="27" name="Text Box 37"/>
            <p:cNvSpPr txBox="1">
              <a:spLocks noChangeArrowheads="1"/>
            </p:cNvSpPr>
            <p:nvPr/>
          </p:nvSpPr>
          <p:spPr bwMode="auto">
            <a:xfrm>
              <a:off x="1345" y="1635"/>
              <a:ext cx="2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=</a:t>
              </a:r>
            </a:p>
          </p:txBody>
        </p:sp>
        <p:sp>
          <p:nvSpPr>
            <p:cNvPr id="28" name="Text Box 38"/>
            <p:cNvSpPr txBox="1">
              <a:spLocks noChangeArrowheads="1"/>
            </p:cNvSpPr>
            <p:nvPr/>
          </p:nvSpPr>
          <p:spPr bwMode="auto">
            <a:xfrm>
              <a:off x="1609" y="1627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9" name="Text Box 39"/>
            <p:cNvSpPr txBox="1">
              <a:spLocks noChangeArrowheads="1"/>
            </p:cNvSpPr>
            <p:nvPr/>
          </p:nvSpPr>
          <p:spPr bwMode="auto">
            <a:xfrm>
              <a:off x="1537" y="1620"/>
              <a:ext cx="2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000000"/>
                  </a:solidFill>
                  <a:latin typeface="Symbol" pitchFamily="18" charset="2"/>
                </a:rPr>
                <a:t>S</a:t>
              </a:r>
            </a:p>
          </p:txBody>
        </p:sp>
        <p:sp>
          <p:nvSpPr>
            <p:cNvPr id="30" name="Text Box 41"/>
            <p:cNvSpPr txBox="1">
              <a:spLocks noChangeArrowheads="1"/>
            </p:cNvSpPr>
            <p:nvPr/>
          </p:nvSpPr>
          <p:spPr bwMode="auto">
            <a:xfrm>
              <a:off x="3218" y="1615"/>
              <a:ext cx="13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 dirty="0" smtClean="0">
                  <a:solidFill>
                    <a:srgbClr val="000000"/>
                  </a:solidFill>
                  <a:latin typeface="Arial" charset="0"/>
                </a:rPr>
                <a:t>mS</a:t>
              </a:r>
              <a:r>
                <a:rPr lang="en-US" sz="2400" baseline="30000" dirty="0" smtClean="0">
                  <a:solidFill>
                    <a:srgbClr val="000000"/>
                  </a:solidFill>
                  <a:latin typeface="Arial" charset="0"/>
                </a:rPr>
                <a:t>0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(reactants)</a:t>
              </a:r>
            </a:p>
          </p:txBody>
        </p:sp>
        <p:sp>
          <p:nvSpPr>
            <p:cNvPr id="31" name="Text Box 43"/>
            <p:cNvSpPr txBox="1">
              <a:spLocks noChangeArrowheads="1"/>
            </p:cNvSpPr>
            <p:nvPr/>
          </p:nvSpPr>
          <p:spPr bwMode="auto">
            <a:xfrm>
              <a:off x="3160" y="1621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" name="Text Box 44"/>
            <p:cNvSpPr txBox="1">
              <a:spLocks noChangeArrowheads="1"/>
            </p:cNvSpPr>
            <p:nvPr/>
          </p:nvSpPr>
          <p:spPr bwMode="auto">
            <a:xfrm>
              <a:off x="3088" y="1614"/>
              <a:ext cx="2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Symbol" pitchFamily="18" charset="2"/>
                </a:rPr>
                <a:t>S</a:t>
              </a:r>
            </a:p>
          </p:txBody>
        </p:sp>
        <p:sp>
          <p:nvSpPr>
            <p:cNvPr id="33" name="Text Box 45"/>
            <p:cNvSpPr txBox="1">
              <a:spLocks noChangeArrowheads="1"/>
            </p:cNvSpPr>
            <p:nvPr/>
          </p:nvSpPr>
          <p:spPr bwMode="auto">
            <a:xfrm>
              <a:off x="2944" y="1612"/>
              <a:ext cx="1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-</a:t>
              </a:r>
            </a:p>
          </p:txBody>
        </p:sp>
      </p:grpSp>
      <p:grpSp>
        <p:nvGrpSpPr>
          <p:cNvPr id="36" name="Group 51"/>
          <p:cNvGrpSpPr>
            <a:grpSpLocks/>
          </p:cNvGrpSpPr>
          <p:nvPr/>
        </p:nvGrpSpPr>
        <p:grpSpPr bwMode="auto">
          <a:xfrm>
            <a:off x="300038" y="2301875"/>
            <a:ext cx="7065962" cy="1200151"/>
            <a:chOff x="192" y="410"/>
            <a:chExt cx="4451" cy="756"/>
          </a:xfrm>
        </p:grpSpPr>
        <p:sp>
          <p:nvSpPr>
            <p:cNvPr id="37" name="Text Box 49"/>
            <p:cNvSpPr txBox="1">
              <a:spLocks noChangeArrowheads="1"/>
            </p:cNvSpPr>
            <p:nvPr/>
          </p:nvSpPr>
          <p:spPr bwMode="auto">
            <a:xfrm>
              <a:off x="192" y="410"/>
              <a:ext cx="4451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The </a:t>
              </a:r>
              <a:r>
                <a:rPr lang="en-US" sz="2400" b="1" dirty="0" smtClean="0">
                  <a:solidFill>
                    <a:srgbClr val="0000FF"/>
                  </a:solidFill>
                  <a:latin typeface="Arial" charset="0"/>
                </a:rPr>
                <a:t>standard entropy of reaction</a:t>
              </a:r>
              <a:r>
                <a:rPr lang="en-US" sz="2400" dirty="0" smtClean="0">
                  <a:solidFill>
                    <a:srgbClr val="0000FF"/>
                  </a:solidFill>
                  <a:latin typeface="Arial" charset="0"/>
                </a:rPr>
                <a:t> (</a:t>
              </a:r>
              <a:r>
                <a:rPr lang="en-US" sz="2400" dirty="0" smtClean="0">
                  <a:solidFill>
                    <a:srgbClr val="0000FF"/>
                  </a:solidFill>
                  <a:latin typeface="Symbol" pitchFamily="18" charset="2"/>
                </a:rPr>
                <a:t>D</a:t>
              </a:r>
              <a:r>
                <a:rPr lang="en-US" sz="2400" i="1" dirty="0" smtClean="0">
                  <a:solidFill>
                    <a:srgbClr val="0000FF"/>
                  </a:solidFill>
                  <a:latin typeface="Arial" charset="0"/>
                </a:rPr>
                <a:t>S</a:t>
              </a:r>
              <a:r>
                <a:rPr lang="en-US" sz="2400" baseline="30000" dirty="0" smtClean="0">
                  <a:solidFill>
                    <a:srgbClr val="0000FF"/>
                  </a:solidFill>
                  <a:latin typeface="Arial" charset="0"/>
                </a:rPr>
                <a:t>0    </a:t>
              </a:r>
              <a:r>
                <a:rPr lang="en-US" sz="2400" dirty="0" smtClean="0">
                  <a:solidFill>
                    <a:srgbClr val="0000FF"/>
                  </a:solidFill>
                  <a:latin typeface="Arial" charset="0"/>
                </a:rPr>
                <a:t>) 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is the entropy change for a reaction carried out at 1 </a:t>
              </a:r>
              <a:r>
                <a:rPr lang="en-US" sz="2400" dirty="0" err="1" smtClean="0">
                  <a:solidFill>
                    <a:srgbClr val="000000"/>
                  </a:solidFill>
                  <a:latin typeface="Arial" charset="0"/>
                </a:rPr>
                <a:t>atm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 and 25</a:t>
              </a:r>
              <a:r>
                <a:rPr lang="en-US" sz="2400" baseline="30000" dirty="0" smtClean="0">
                  <a:solidFill>
                    <a:srgbClr val="000000"/>
                  </a:solidFill>
                  <a:latin typeface="Arial" charset="0"/>
                </a:rPr>
                <a:t>0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C.</a:t>
              </a:r>
            </a:p>
          </p:txBody>
        </p:sp>
        <p:sp>
          <p:nvSpPr>
            <p:cNvPr id="38" name="Text Box 50"/>
            <p:cNvSpPr txBox="1">
              <a:spLocks noChangeArrowheads="1"/>
            </p:cNvSpPr>
            <p:nvPr/>
          </p:nvSpPr>
          <p:spPr bwMode="auto">
            <a:xfrm>
              <a:off x="3548" y="488"/>
              <a:ext cx="3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 smtClean="0">
                  <a:solidFill>
                    <a:srgbClr val="0000FF"/>
                  </a:solidFill>
                  <a:latin typeface="Arial" charset="0"/>
                </a:rPr>
                <a:t>rxn</a:t>
              </a:r>
              <a:endParaRPr lang="en-US" dirty="0" smtClean="0">
                <a:solidFill>
                  <a:srgbClr val="0000FF"/>
                </a:solidFill>
                <a:latin typeface="Arial" charset="0"/>
              </a:endParaRPr>
            </a:p>
          </p:txBody>
        </p:sp>
      </p:grpSp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611521" y="1025525"/>
            <a:ext cx="792415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For chemical reactions our system is the reaction and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800" i="1" dirty="0" err="1" smtClean="0">
                <a:solidFill>
                  <a:srgbClr val="000000"/>
                </a:solidFill>
              </a:rPr>
              <a:t>S</a:t>
            </a:r>
            <a:r>
              <a:rPr lang="en-US" sz="2800" baseline="-25000" dirty="0" err="1" smtClean="0">
                <a:solidFill>
                  <a:srgbClr val="000000"/>
                </a:solidFill>
              </a:rPr>
              <a:t>sys</a:t>
            </a:r>
            <a:r>
              <a:rPr lang="en-US" sz="2800" dirty="0" smtClean="0">
                <a:solidFill>
                  <a:srgbClr val="000000"/>
                </a:solidFill>
              </a:rPr>
              <a:t> is </a:t>
            </a:r>
            <a:r>
              <a:rPr lang="en-US" sz="2800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800" i="1" dirty="0" smtClean="0">
                <a:solidFill>
                  <a:srgbClr val="000000"/>
                </a:solidFill>
              </a:rPr>
              <a:t>S</a:t>
            </a:r>
            <a:r>
              <a:rPr lang="en-US" sz="2800" baseline="30000" dirty="0" smtClean="0">
                <a:solidFill>
                  <a:srgbClr val="000000"/>
                </a:solidFill>
              </a:rPr>
              <a:t>0</a:t>
            </a:r>
            <a:r>
              <a:rPr lang="en-US" sz="2800" baseline="-25000" dirty="0" smtClean="0">
                <a:solidFill>
                  <a:srgbClr val="000000"/>
                </a:solidFill>
              </a:rPr>
              <a:t>rxn</a:t>
            </a:r>
            <a:endParaRPr lang="en-US" sz="2800" dirty="0" smtClean="0">
              <a:solidFill>
                <a:srgbClr val="00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28600" y="3988484"/>
            <a:ext cx="8661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dirty="0" smtClean="0">
                <a:solidFill>
                  <a:srgbClr val="0000FF"/>
                </a:solidFill>
                <a:latin typeface="Calibri" pitchFamily="34" charset="0"/>
              </a:rPr>
              <a:t>Standard Entropy of Reaction (</a:t>
            </a:r>
            <a:r>
              <a:rPr lang="en-US" sz="2400" dirty="0" smtClean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US" sz="2400" i="1" dirty="0" smtClean="0">
                <a:solidFill>
                  <a:srgbClr val="0000FF"/>
                </a:solidFill>
                <a:latin typeface="Arial" charset="0"/>
              </a:rPr>
              <a:t>S</a:t>
            </a:r>
            <a:r>
              <a:rPr lang="en-US" sz="2400" baseline="30000" dirty="0" smtClean="0">
                <a:solidFill>
                  <a:srgbClr val="0000FF"/>
                </a:solidFill>
                <a:latin typeface="Arial" charset="0"/>
              </a:rPr>
              <a:t>0</a:t>
            </a:r>
            <a:r>
              <a:rPr lang="en-US" sz="2400" baseline="-25000" dirty="0" smtClean="0">
                <a:solidFill>
                  <a:srgbClr val="0000FF"/>
                </a:solidFill>
                <a:latin typeface="Arial" charset="0"/>
              </a:rPr>
              <a:t>rxn</a:t>
            </a:r>
            <a:r>
              <a:rPr lang="en-US" sz="2400" dirty="0" smtClean="0">
                <a:solidFill>
                  <a:srgbClr val="0000FF"/>
                </a:solidFill>
                <a:latin typeface="Calibri" pitchFamily="34" charset="0"/>
              </a:rPr>
              <a:t>)- </a:t>
            </a:r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The difference between the sum of the entropies of the products and the sum of the entropies of the reactants: 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41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7300" y="1460500"/>
            <a:ext cx="1379556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 Box 6"/>
          <p:cNvSpPr txBox="1">
            <a:spLocks noChangeArrowheads="1"/>
          </p:cNvSpPr>
          <p:nvPr/>
        </p:nvSpPr>
        <p:spPr bwMode="auto">
          <a:xfrm rot="18019393">
            <a:off x="8072320" y="3001262"/>
            <a:ext cx="9156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7030A0"/>
                </a:solidFill>
                <a:latin typeface="Arial" charset="0"/>
              </a:rPr>
              <a:t>system</a:t>
            </a:r>
          </a:p>
        </p:txBody>
      </p:sp>
      <p:sp>
        <p:nvSpPr>
          <p:cNvPr id="43" name="Text Box 6"/>
          <p:cNvSpPr txBox="1">
            <a:spLocks noChangeArrowheads="1"/>
          </p:cNvSpPr>
          <p:nvPr/>
        </p:nvSpPr>
        <p:spPr bwMode="auto">
          <a:xfrm rot="18019393">
            <a:off x="6936120" y="2456933"/>
            <a:ext cx="1402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7030A0"/>
                </a:solidFill>
                <a:latin typeface="Arial" charset="0"/>
              </a:rPr>
              <a:t>surrounding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AE4052-BDD3-4FC0-AFE4-2346CAD5738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66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4579" name="Text Placeholder 2"/>
          <p:cNvSpPr>
            <a:spLocks/>
          </p:cNvSpPr>
          <p:nvPr/>
        </p:nvSpPr>
        <p:spPr bwMode="auto">
          <a:xfrm>
            <a:off x="152400" y="762000"/>
            <a:ext cx="880745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Predict whether the Standard Entropy of Reaction (</a:t>
            </a:r>
            <a:r>
              <a:rPr lang="en-US" sz="2400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S</a:t>
            </a:r>
            <a:r>
              <a:rPr lang="en-US" sz="2400" baseline="30000" dirty="0" smtClean="0">
                <a:solidFill>
                  <a:srgbClr val="000000"/>
                </a:solidFill>
                <a:latin typeface="Calibri" pitchFamily="34" charset="0"/>
              </a:rPr>
              <a:t>0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rxn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)of the system in each of the following reactions is positive or negative.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AutoNum type="alphaLcParenBoth"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 2H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g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) + O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g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)  	     2H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O(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l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AutoNum type="alphaLcParenBoth"/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(b) NH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4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Cl(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) 		NH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g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) +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</a:rPr>
              <a:t>HCl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g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(c) 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g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) + Br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g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)  	     2HBr(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g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4580" name="Text Placeholder 1"/>
          <p:cNvSpPr>
            <a:spLocks/>
          </p:cNvSpPr>
          <p:nvPr/>
        </p:nvSpPr>
        <p:spPr bwMode="auto">
          <a:xfrm>
            <a:off x="2070100" y="0"/>
            <a:ext cx="3484563" cy="582613"/>
          </a:xfrm>
          <a:prstGeom prst="rect">
            <a:avLst/>
          </a:prstGeom>
          <a:gradFill rotWithShape="1">
            <a:gsLst>
              <a:gs pos="0">
                <a:srgbClr val="109769">
                  <a:alpha val="50000"/>
                </a:srgbClr>
              </a:gs>
              <a:gs pos="50000">
                <a:srgbClr val="109769">
                  <a:alpha val="25000"/>
                </a:srgbClr>
              </a:gs>
              <a:gs pos="100000">
                <a:srgbClr val="109769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3200" b="1" smtClean="0">
                <a:solidFill>
                  <a:srgbClr val="FFFFCC"/>
                </a:solidFill>
                <a:cs typeface="Arial" charset="0"/>
              </a:rPr>
              <a:t>17.3</a:t>
            </a:r>
          </a:p>
        </p:txBody>
      </p:sp>
      <p:sp>
        <p:nvSpPr>
          <p:cNvPr id="24581" name="Line 4"/>
          <p:cNvSpPr>
            <a:spLocks noChangeShapeType="1"/>
          </p:cNvSpPr>
          <p:nvPr/>
        </p:nvSpPr>
        <p:spPr bwMode="auto">
          <a:xfrm>
            <a:off x="2414588" y="2705100"/>
            <a:ext cx="838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24582" name="Line 5"/>
          <p:cNvSpPr>
            <a:spLocks noChangeShapeType="1"/>
          </p:cNvSpPr>
          <p:nvPr/>
        </p:nvSpPr>
        <p:spPr bwMode="auto">
          <a:xfrm>
            <a:off x="1931988" y="4021138"/>
            <a:ext cx="838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24583" name="Line 6"/>
          <p:cNvSpPr>
            <a:spLocks noChangeShapeType="1"/>
          </p:cNvSpPr>
          <p:nvPr/>
        </p:nvSpPr>
        <p:spPr bwMode="auto">
          <a:xfrm>
            <a:off x="2382838" y="5360988"/>
            <a:ext cx="838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8" name="Group 47"/>
          <p:cNvGrpSpPr>
            <a:grpSpLocks/>
          </p:cNvGrpSpPr>
          <p:nvPr/>
        </p:nvGrpSpPr>
        <p:grpSpPr bwMode="auto">
          <a:xfrm>
            <a:off x="1358900" y="1684337"/>
            <a:ext cx="5975350" cy="530225"/>
            <a:chOff x="847" y="1612"/>
            <a:chExt cx="3764" cy="334"/>
          </a:xfrm>
        </p:grpSpPr>
        <p:grpSp>
          <p:nvGrpSpPr>
            <p:cNvPr id="9" name="Group 31"/>
            <p:cNvGrpSpPr>
              <a:grpSpLocks/>
            </p:cNvGrpSpPr>
            <p:nvPr/>
          </p:nvGrpSpPr>
          <p:grpSpPr bwMode="auto">
            <a:xfrm>
              <a:off x="847" y="1617"/>
              <a:ext cx="574" cy="329"/>
              <a:chOff x="278" y="2086"/>
              <a:chExt cx="574" cy="329"/>
            </a:xfrm>
          </p:grpSpPr>
          <p:sp>
            <p:nvSpPr>
              <p:cNvPr id="18" name="Text Box 32"/>
              <p:cNvSpPr txBox="1">
                <a:spLocks noChangeArrowheads="1"/>
              </p:cNvSpPr>
              <p:nvPr/>
            </p:nvSpPr>
            <p:spPr bwMode="auto">
              <a:xfrm>
                <a:off x="278" y="2086"/>
                <a:ext cx="43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smtClean="0">
                    <a:solidFill>
                      <a:srgbClr val="000000"/>
                    </a:solidFill>
                    <a:latin typeface="Symbol" pitchFamily="18" charset="2"/>
                  </a:rPr>
                  <a:t>D</a:t>
                </a:r>
                <a:r>
                  <a:rPr lang="en-US" sz="2400" i="1" smtClean="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r>
                  <a:rPr lang="en-US" sz="2400" baseline="30000" smtClean="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lang="en-US" sz="240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9" name="Text Box 33"/>
              <p:cNvSpPr txBox="1">
                <a:spLocks noChangeArrowheads="1"/>
              </p:cNvSpPr>
              <p:nvPr/>
            </p:nvSpPr>
            <p:spPr bwMode="auto">
              <a:xfrm>
                <a:off x="536" y="2184"/>
                <a:ext cx="31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mtClean="0">
                    <a:solidFill>
                      <a:srgbClr val="000000"/>
                    </a:solidFill>
                    <a:latin typeface="Arial" charset="0"/>
                  </a:rPr>
                  <a:t>rxn</a:t>
                </a:r>
              </a:p>
            </p:txBody>
          </p:sp>
        </p:grpSp>
        <p:sp>
          <p:nvSpPr>
            <p:cNvPr id="10" name="Text Box 35"/>
            <p:cNvSpPr txBox="1">
              <a:spLocks noChangeArrowheads="1"/>
            </p:cNvSpPr>
            <p:nvPr/>
          </p:nvSpPr>
          <p:spPr bwMode="auto">
            <a:xfrm>
              <a:off x="1667" y="1621"/>
              <a:ext cx="128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 dirty="0" smtClean="0">
                  <a:solidFill>
                    <a:srgbClr val="000000"/>
                  </a:solidFill>
                  <a:latin typeface="Arial" charset="0"/>
                </a:rPr>
                <a:t>nS</a:t>
              </a:r>
              <a:r>
                <a:rPr lang="en-US" sz="2400" baseline="30000" dirty="0" smtClean="0">
                  <a:solidFill>
                    <a:srgbClr val="000000"/>
                  </a:solidFill>
                  <a:latin typeface="Arial" charset="0"/>
                </a:rPr>
                <a:t>0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(products)</a:t>
              </a:r>
            </a:p>
          </p:txBody>
        </p:sp>
        <p:sp>
          <p:nvSpPr>
            <p:cNvPr id="11" name="Text Box 37"/>
            <p:cNvSpPr txBox="1">
              <a:spLocks noChangeArrowheads="1"/>
            </p:cNvSpPr>
            <p:nvPr/>
          </p:nvSpPr>
          <p:spPr bwMode="auto">
            <a:xfrm>
              <a:off x="1345" y="1635"/>
              <a:ext cx="2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=</a:t>
              </a:r>
            </a:p>
          </p:txBody>
        </p:sp>
        <p:sp>
          <p:nvSpPr>
            <p:cNvPr id="12" name="Text Box 38"/>
            <p:cNvSpPr txBox="1">
              <a:spLocks noChangeArrowheads="1"/>
            </p:cNvSpPr>
            <p:nvPr/>
          </p:nvSpPr>
          <p:spPr bwMode="auto">
            <a:xfrm>
              <a:off x="1609" y="1627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" name="Text Box 39"/>
            <p:cNvSpPr txBox="1">
              <a:spLocks noChangeArrowheads="1"/>
            </p:cNvSpPr>
            <p:nvPr/>
          </p:nvSpPr>
          <p:spPr bwMode="auto">
            <a:xfrm>
              <a:off x="1537" y="1620"/>
              <a:ext cx="2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000000"/>
                  </a:solidFill>
                  <a:latin typeface="Symbol" pitchFamily="18" charset="2"/>
                </a:rPr>
                <a:t>S</a:t>
              </a:r>
            </a:p>
          </p:txBody>
        </p:sp>
        <p:sp>
          <p:nvSpPr>
            <p:cNvPr id="14" name="Text Box 41"/>
            <p:cNvSpPr txBox="1">
              <a:spLocks noChangeArrowheads="1"/>
            </p:cNvSpPr>
            <p:nvPr/>
          </p:nvSpPr>
          <p:spPr bwMode="auto">
            <a:xfrm>
              <a:off x="3218" y="1615"/>
              <a:ext cx="13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 dirty="0" smtClean="0">
                  <a:solidFill>
                    <a:srgbClr val="000000"/>
                  </a:solidFill>
                  <a:latin typeface="Arial" charset="0"/>
                </a:rPr>
                <a:t>mS</a:t>
              </a:r>
              <a:r>
                <a:rPr lang="en-US" sz="2400" baseline="30000" dirty="0" smtClean="0">
                  <a:solidFill>
                    <a:srgbClr val="000000"/>
                  </a:solidFill>
                  <a:latin typeface="Arial" charset="0"/>
                </a:rPr>
                <a:t>0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(reactants)</a:t>
              </a:r>
            </a:p>
          </p:txBody>
        </p:sp>
        <p:sp>
          <p:nvSpPr>
            <p:cNvPr id="15" name="Text Box 43"/>
            <p:cNvSpPr txBox="1">
              <a:spLocks noChangeArrowheads="1"/>
            </p:cNvSpPr>
            <p:nvPr/>
          </p:nvSpPr>
          <p:spPr bwMode="auto">
            <a:xfrm>
              <a:off x="3160" y="1621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" name="Text Box 44"/>
            <p:cNvSpPr txBox="1">
              <a:spLocks noChangeArrowheads="1"/>
            </p:cNvSpPr>
            <p:nvPr/>
          </p:nvSpPr>
          <p:spPr bwMode="auto">
            <a:xfrm>
              <a:off x="3088" y="1614"/>
              <a:ext cx="2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Symbol" pitchFamily="18" charset="2"/>
                </a:rPr>
                <a:t>S</a:t>
              </a:r>
            </a:p>
          </p:txBody>
        </p:sp>
        <p:sp>
          <p:nvSpPr>
            <p:cNvPr id="17" name="Text Box 45"/>
            <p:cNvSpPr txBox="1">
              <a:spLocks noChangeArrowheads="1"/>
            </p:cNvSpPr>
            <p:nvPr/>
          </p:nvSpPr>
          <p:spPr bwMode="auto">
            <a:xfrm>
              <a:off x="2944" y="1612"/>
              <a:ext cx="1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-</a:t>
              </a:r>
            </a:p>
          </p:txBody>
        </p:sp>
      </p:grp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3284538" y="3064817"/>
            <a:ext cx="15552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2400" i="1" dirty="0" err="1" smtClean="0">
                <a:solidFill>
                  <a:srgbClr val="FF0000"/>
                </a:solidFill>
              </a:rPr>
              <a:t>S</a:t>
            </a:r>
            <a:r>
              <a:rPr lang="en-US" sz="2400" baseline="30000" dirty="0" err="1" smtClean="0">
                <a:solidFill>
                  <a:srgbClr val="FF0000"/>
                </a:solidFill>
              </a:rPr>
              <a:t>o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rxn</a:t>
            </a:r>
            <a:r>
              <a:rPr lang="en-US" sz="2400" dirty="0" smtClean="0">
                <a:solidFill>
                  <a:srgbClr val="FF0000"/>
                </a:solidFill>
              </a:rPr>
              <a:t> &lt; 0</a:t>
            </a: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3284538" y="4436417"/>
            <a:ext cx="15552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2400" i="1" dirty="0" err="1" smtClean="0">
                <a:solidFill>
                  <a:srgbClr val="FF0000"/>
                </a:solidFill>
              </a:rPr>
              <a:t>S</a:t>
            </a:r>
            <a:r>
              <a:rPr lang="en-US" sz="2400" baseline="30000" dirty="0" err="1" smtClean="0">
                <a:solidFill>
                  <a:srgbClr val="FF0000"/>
                </a:solidFill>
              </a:rPr>
              <a:t>o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rxn</a:t>
            </a:r>
            <a:r>
              <a:rPr lang="en-US" sz="2400" dirty="0" smtClean="0">
                <a:solidFill>
                  <a:srgbClr val="FF0000"/>
                </a:solidFill>
              </a:rPr>
              <a:t> &gt; 0</a:t>
            </a: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3297238" y="5757217"/>
            <a:ext cx="16674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2400" i="1" dirty="0" err="1" smtClean="0">
                <a:solidFill>
                  <a:srgbClr val="FF0000"/>
                </a:solidFill>
              </a:rPr>
              <a:t>S</a:t>
            </a:r>
            <a:r>
              <a:rPr lang="en-US" sz="2400" baseline="30000" dirty="0" err="1" smtClean="0">
                <a:solidFill>
                  <a:srgbClr val="FF0000"/>
                </a:solidFill>
              </a:rPr>
              <a:t>o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rxn</a:t>
            </a:r>
            <a:r>
              <a:rPr lang="en-US" sz="2400" dirty="0" smtClean="0">
                <a:solidFill>
                  <a:srgbClr val="FF0000"/>
                </a:solidFill>
              </a:rPr>
              <a:t>  = 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utoUpdateAnimBg="0"/>
      <p:bldP spid="21" grpId="0" autoUpdateAnimBg="0"/>
      <p:bldP spid="22" grpId="0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0450" y="1187450"/>
            <a:ext cx="4483550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635000" y="1600200"/>
            <a:ext cx="3227388" cy="457200"/>
            <a:chOff x="1990" y="1177"/>
            <a:chExt cx="2033" cy="288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990" y="1177"/>
              <a:ext cx="203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 dirty="0" err="1" smtClean="0">
                  <a:solidFill>
                    <a:srgbClr val="000000"/>
                  </a:solidFill>
                  <a:latin typeface="Arial" charset="0"/>
                </a:rPr>
                <a:t>a</a:t>
              </a:r>
              <a:r>
                <a:rPr lang="en-US" sz="2400" dirty="0" err="1" smtClean="0">
                  <a:solidFill>
                    <a:srgbClr val="000000"/>
                  </a:solidFill>
                  <a:latin typeface="Arial" charset="0"/>
                </a:rPr>
                <a:t>A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 + </a:t>
              </a:r>
              <a:r>
                <a:rPr lang="en-US" sz="2400" i="1" dirty="0" err="1" smtClean="0">
                  <a:solidFill>
                    <a:srgbClr val="000000"/>
                  </a:solidFill>
                  <a:latin typeface="Arial" charset="0"/>
                </a:rPr>
                <a:t>b</a:t>
              </a:r>
              <a:r>
                <a:rPr lang="en-US" sz="2400" dirty="0" err="1" smtClean="0">
                  <a:solidFill>
                    <a:srgbClr val="000000"/>
                  </a:solidFill>
                  <a:latin typeface="Arial" charset="0"/>
                </a:rPr>
                <a:t>B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          </a:t>
              </a:r>
              <a:r>
                <a:rPr lang="en-US" sz="2400" i="1" dirty="0" err="1" smtClean="0">
                  <a:solidFill>
                    <a:srgbClr val="000000"/>
                  </a:solidFill>
                  <a:latin typeface="Arial" charset="0"/>
                </a:rPr>
                <a:t>c</a:t>
              </a:r>
              <a:r>
                <a:rPr lang="en-US" sz="2400" dirty="0" err="1" smtClean="0">
                  <a:solidFill>
                    <a:srgbClr val="000000"/>
                  </a:solidFill>
                  <a:latin typeface="Arial" charset="0"/>
                </a:rPr>
                <a:t>C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 + </a:t>
              </a:r>
              <a:r>
                <a:rPr lang="en-US" sz="2400" i="1" dirty="0" err="1" smtClean="0">
                  <a:solidFill>
                    <a:srgbClr val="000000"/>
                  </a:solidFill>
                  <a:latin typeface="Arial" charset="0"/>
                </a:rPr>
                <a:t>d</a:t>
              </a:r>
              <a:r>
                <a:rPr lang="en-US" sz="2400" dirty="0" err="1" smtClean="0">
                  <a:solidFill>
                    <a:srgbClr val="000000"/>
                  </a:solidFill>
                  <a:latin typeface="Arial" charset="0"/>
                </a:rPr>
                <a:t>D</a:t>
              </a:r>
              <a:endParaRPr lang="en-US" sz="2400" i="1" dirty="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2784" y="1328"/>
              <a:ext cx="4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41288" y="2443163"/>
            <a:ext cx="4394201" cy="1031875"/>
            <a:chOff x="90488" y="2722563"/>
            <a:chExt cx="4394201" cy="1031875"/>
          </a:xfrm>
        </p:grpSpPr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90488" y="2722563"/>
              <a:ext cx="885825" cy="522288"/>
              <a:chOff x="462" y="2086"/>
              <a:chExt cx="558" cy="329"/>
            </a:xfrm>
          </p:grpSpPr>
          <p:sp>
            <p:nvSpPr>
              <p:cNvPr id="22" name="Text Box 8"/>
              <p:cNvSpPr txBox="1">
                <a:spLocks noChangeArrowheads="1"/>
              </p:cNvSpPr>
              <p:nvPr/>
            </p:nvSpPr>
            <p:spPr bwMode="auto">
              <a:xfrm>
                <a:off x="462" y="2086"/>
                <a:ext cx="43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Symbol" pitchFamily="18" charset="2"/>
                  </a:rPr>
                  <a:t>D</a:t>
                </a:r>
                <a:r>
                  <a:rPr lang="en-US" sz="2400" i="1" dirty="0" smtClean="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r>
                  <a:rPr lang="en-US" sz="2400" baseline="30000" dirty="0" smtClean="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lang="en-US" sz="2400" dirty="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3" name="Text Box 9"/>
              <p:cNvSpPr txBox="1">
                <a:spLocks noChangeArrowheads="1"/>
              </p:cNvSpPr>
              <p:nvPr/>
            </p:nvSpPr>
            <p:spPr bwMode="auto">
              <a:xfrm>
                <a:off x="704" y="2184"/>
                <a:ext cx="31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err="1" smtClean="0">
                    <a:solidFill>
                      <a:srgbClr val="000000"/>
                    </a:solidFill>
                    <a:latin typeface="Arial" charset="0"/>
                  </a:rPr>
                  <a:t>rxn</a:t>
                </a:r>
                <a:endParaRPr lang="en-US" dirty="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2633663" y="2730500"/>
              <a:ext cx="10937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 dirty="0" smtClean="0">
                  <a:solidFill>
                    <a:srgbClr val="000000"/>
                  </a:solidFill>
                  <a:latin typeface="Arial" charset="0"/>
                </a:rPr>
                <a:t>dS</a:t>
              </a:r>
              <a:r>
                <a:rPr lang="en-US" sz="2400" baseline="30000" dirty="0" smtClean="0">
                  <a:solidFill>
                    <a:srgbClr val="000000"/>
                  </a:solidFill>
                  <a:latin typeface="Arial" charset="0"/>
                </a:rPr>
                <a:t>0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(D)</a:t>
              </a:r>
            </a:p>
          </p:txBody>
        </p:sp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1404938" y="2728913"/>
              <a:ext cx="10763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 dirty="0" smtClean="0">
                  <a:solidFill>
                    <a:srgbClr val="000000"/>
                  </a:solidFill>
                  <a:latin typeface="Arial" charset="0"/>
                </a:rPr>
                <a:t>cS</a:t>
              </a:r>
              <a:r>
                <a:rPr lang="en-US" sz="2400" baseline="30000" dirty="0" smtClean="0">
                  <a:solidFill>
                    <a:srgbClr val="000000"/>
                  </a:solidFill>
                  <a:latin typeface="Arial" charset="0"/>
                </a:rPr>
                <a:t>0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(C)</a:t>
              </a:r>
            </a:p>
          </p:txBody>
        </p:sp>
        <p:sp>
          <p:nvSpPr>
            <p:cNvPr id="12" name="Text Box 16"/>
            <p:cNvSpPr txBox="1">
              <a:spLocks noChangeArrowheads="1"/>
            </p:cNvSpPr>
            <p:nvPr/>
          </p:nvSpPr>
          <p:spPr bwMode="auto">
            <a:xfrm>
              <a:off x="881063" y="2751138"/>
              <a:ext cx="3619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=</a:t>
              </a:r>
            </a:p>
          </p:txBody>
        </p: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1222376" y="2738438"/>
              <a:ext cx="2682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[</a:t>
              </a:r>
            </a:p>
          </p:txBody>
        </p:sp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>
              <a:off x="2354263" y="2738438"/>
              <a:ext cx="3619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+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3624263" y="2738438"/>
              <a:ext cx="2682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]</a:t>
              </a:r>
            </a:p>
          </p:txBody>
        </p:sp>
        <p:sp>
          <p:nvSpPr>
            <p:cNvPr id="16" name="Text Box 20"/>
            <p:cNvSpPr txBox="1">
              <a:spLocks noChangeArrowheads="1"/>
            </p:cNvSpPr>
            <p:nvPr/>
          </p:nvSpPr>
          <p:spPr bwMode="auto">
            <a:xfrm>
              <a:off x="1757363" y="3297238"/>
              <a:ext cx="2857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-</a:t>
              </a:r>
            </a:p>
          </p:txBody>
        </p:sp>
        <p:sp>
          <p:nvSpPr>
            <p:cNvPr id="17" name="Text Box 22"/>
            <p:cNvSpPr txBox="1">
              <a:spLocks noChangeArrowheads="1"/>
            </p:cNvSpPr>
            <p:nvPr/>
          </p:nvSpPr>
          <p:spPr bwMode="auto">
            <a:xfrm>
              <a:off x="3306763" y="3265488"/>
              <a:ext cx="10763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 smtClean="0">
                  <a:solidFill>
                    <a:srgbClr val="000000"/>
                  </a:solidFill>
                  <a:latin typeface="Arial" charset="0"/>
                </a:rPr>
                <a:t>bS</a:t>
              </a:r>
              <a:r>
                <a:rPr lang="en-US" sz="2400" baseline="30000" smtClean="0">
                  <a:solidFill>
                    <a:srgbClr val="000000"/>
                  </a:solidFill>
                  <a:latin typeface="Arial" charset="0"/>
                </a:rPr>
                <a:t>0</a:t>
              </a: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(B)</a:t>
              </a:r>
            </a:p>
          </p:txBody>
        </p:sp>
        <p:sp>
          <p:nvSpPr>
            <p:cNvPr id="18" name="Text Box 25"/>
            <p:cNvSpPr txBox="1">
              <a:spLocks noChangeArrowheads="1"/>
            </p:cNvSpPr>
            <p:nvPr/>
          </p:nvSpPr>
          <p:spPr bwMode="auto">
            <a:xfrm>
              <a:off x="2087563" y="3263900"/>
              <a:ext cx="10763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 dirty="0" smtClean="0">
                  <a:solidFill>
                    <a:srgbClr val="000000"/>
                  </a:solidFill>
                  <a:latin typeface="Arial" charset="0"/>
                </a:rPr>
                <a:t>aS</a:t>
              </a:r>
              <a:r>
                <a:rPr lang="en-US" sz="2400" baseline="30000" dirty="0" smtClean="0">
                  <a:solidFill>
                    <a:srgbClr val="000000"/>
                  </a:solidFill>
                  <a:latin typeface="Arial" charset="0"/>
                </a:rPr>
                <a:t>0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(A)</a:t>
              </a:r>
            </a:p>
          </p:txBody>
        </p:sp>
        <p:sp>
          <p:nvSpPr>
            <p:cNvPr id="19" name="Text Box 27"/>
            <p:cNvSpPr txBox="1">
              <a:spLocks noChangeArrowheads="1"/>
            </p:cNvSpPr>
            <p:nvPr/>
          </p:nvSpPr>
          <p:spPr bwMode="auto">
            <a:xfrm>
              <a:off x="1935163" y="3273425"/>
              <a:ext cx="2682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[</a:t>
              </a:r>
            </a:p>
          </p:txBody>
        </p:sp>
        <p:sp>
          <p:nvSpPr>
            <p:cNvPr id="20" name="Text Box 28"/>
            <p:cNvSpPr txBox="1">
              <a:spLocks noChangeArrowheads="1"/>
            </p:cNvSpPr>
            <p:nvPr/>
          </p:nvSpPr>
          <p:spPr bwMode="auto">
            <a:xfrm>
              <a:off x="3036888" y="3273425"/>
              <a:ext cx="3619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+</a:t>
              </a:r>
            </a:p>
          </p:txBody>
        </p:sp>
        <p:sp>
          <p:nvSpPr>
            <p:cNvPr id="21" name="Text Box 29"/>
            <p:cNvSpPr txBox="1">
              <a:spLocks noChangeArrowheads="1"/>
            </p:cNvSpPr>
            <p:nvPr/>
          </p:nvSpPr>
          <p:spPr bwMode="auto">
            <a:xfrm>
              <a:off x="4216401" y="3273425"/>
              <a:ext cx="2682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]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622300" y="323"/>
            <a:ext cx="78867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Calculating</a:t>
            </a:r>
            <a:r>
              <a:rPr kumimoji="0" lang="en-US" sz="40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Entropy for</a:t>
            </a:r>
            <a:r>
              <a:rPr kumimoji="0" lang="en-US" sz="40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 Reaction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20700" y="4653975"/>
            <a:ext cx="3775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2H</a:t>
            </a:r>
            <a:r>
              <a:rPr lang="en-US" sz="2400" kern="0" baseline="-2500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(</a:t>
            </a:r>
            <a:r>
              <a:rPr lang="en-US" sz="2400" i="1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g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)</a:t>
            </a:r>
            <a:r>
              <a:rPr lang="en-US" sz="2400" kern="0" baseline="-2500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 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+ O</a:t>
            </a:r>
            <a:r>
              <a:rPr lang="en-US" sz="2400" kern="0" baseline="-2500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(</a:t>
            </a:r>
            <a:r>
              <a:rPr lang="en-US" sz="2400" i="1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g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)  2H</a:t>
            </a:r>
            <a:r>
              <a:rPr lang="en-US" sz="2400" kern="0" baseline="-2500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O</a:t>
            </a:r>
            <a:r>
              <a:rPr lang="en-US" sz="2400" kern="0" baseline="-2500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 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(</a:t>
            </a:r>
            <a:r>
              <a:rPr lang="en-US" sz="2400" i="1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l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)</a:t>
            </a:r>
            <a:endParaRPr lang="en-US" sz="1400" dirty="0"/>
          </a:p>
        </p:txBody>
      </p:sp>
      <p:sp>
        <p:nvSpPr>
          <p:cNvPr id="27" name="Rectangle 26"/>
          <p:cNvSpPr/>
          <p:nvPr/>
        </p:nvSpPr>
        <p:spPr>
          <a:xfrm>
            <a:off x="12700" y="4063425"/>
            <a:ext cx="3129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dirty="0" smtClean="0">
                <a:solidFill>
                  <a:srgbClr val="FF0000"/>
                </a:solidFill>
                <a:latin typeface="Arial"/>
                <a:ea typeface="ＭＳ Ｐゴシック"/>
                <a:sym typeface="Symbol" pitchFamily="18" charset="2"/>
              </a:rPr>
              <a:t>What is the </a:t>
            </a:r>
            <a:r>
              <a:rPr lang="en-US" sz="2400" kern="0" dirty="0" smtClean="0">
                <a:solidFill>
                  <a:srgbClr val="FF0000"/>
                </a:solidFill>
                <a:latin typeface="Symbol" pitchFamily="18" charset="2"/>
                <a:ea typeface="ＭＳ Ｐゴシック"/>
                <a:sym typeface="Symbol" pitchFamily="18" charset="2"/>
              </a:rPr>
              <a:t>D</a:t>
            </a:r>
            <a:r>
              <a:rPr lang="en-US" sz="2400" kern="0" dirty="0" smtClean="0">
                <a:solidFill>
                  <a:srgbClr val="FF0000"/>
                </a:solidFill>
                <a:latin typeface="Arial"/>
                <a:ea typeface="ＭＳ Ｐゴシック"/>
                <a:sym typeface="Symbol" pitchFamily="18" charset="2"/>
              </a:rPr>
              <a:t>S</a:t>
            </a:r>
            <a:r>
              <a:rPr lang="en-US" sz="2400" kern="0" baseline="30000" dirty="0" smtClean="0">
                <a:solidFill>
                  <a:srgbClr val="FF0000"/>
                </a:solidFill>
                <a:latin typeface="Arial"/>
                <a:ea typeface="ＭＳ Ｐゴシック"/>
                <a:sym typeface="Symbol" pitchFamily="18" charset="2"/>
              </a:rPr>
              <a:t>0</a:t>
            </a:r>
            <a:r>
              <a:rPr lang="en-US" sz="2400" kern="0" baseline="-25000" dirty="0" smtClean="0">
                <a:solidFill>
                  <a:srgbClr val="FF0000"/>
                </a:solidFill>
                <a:latin typeface="Arial"/>
                <a:ea typeface="ＭＳ Ｐゴシック"/>
                <a:sym typeface="Symbol" pitchFamily="18" charset="2"/>
              </a:rPr>
              <a:t>rxn</a:t>
            </a:r>
            <a:r>
              <a:rPr lang="en-US" sz="2400" kern="0" dirty="0" smtClean="0">
                <a:solidFill>
                  <a:srgbClr val="FF0000"/>
                </a:solidFill>
                <a:latin typeface="Arial"/>
                <a:ea typeface="ＭＳ Ｐゴシック"/>
                <a:sym typeface="Symbol" pitchFamily="18" charset="2"/>
              </a:rPr>
              <a:t> for: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2400" y="5461000"/>
            <a:ext cx="4686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First, qualitatively predict the entropy change:</a:t>
            </a:r>
          </a:p>
          <a:p>
            <a:r>
              <a:rPr lang="en-US" sz="2400" dirty="0" smtClean="0"/>
              <a:t>        Increase, decrease or none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0400" y="1605975"/>
            <a:ext cx="3775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2H</a:t>
            </a:r>
            <a:r>
              <a:rPr lang="en-US" sz="2400" kern="0" baseline="-2500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(</a:t>
            </a:r>
            <a:r>
              <a:rPr lang="en-US" sz="2400" i="1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g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)</a:t>
            </a:r>
            <a:r>
              <a:rPr lang="en-US" sz="2400" kern="0" baseline="-2500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 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+ O</a:t>
            </a:r>
            <a:r>
              <a:rPr lang="en-US" sz="2400" kern="0" baseline="-2500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(</a:t>
            </a:r>
            <a:r>
              <a:rPr lang="en-US" sz="2400" i="1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g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)  2H</a:t>
            </a:r>
            <a:r>
              <a:rPr lang="en-US" sz="2400" kern="0" baseline="-2500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O</a:t>
            </a:r>
            <a:r>
              <a:rPr lang="en-US" sz="2400" kern="0" baseline="-2500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 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(</a:t>
            </a:r>
            <a:r>
              <a:rPr lang="en-US" sz="2400" i="1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l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)</a:t>
            </a:r>
            <a:endParaRPr lang="en-US" sz="1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Entropy for</a:t>
            </a:r>
            <a:r>
              <a:rPr kumimoji="0" lang="en-US" sz="40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 Reaction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90500" y="2458690"/>
            <a:ext cx="5435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kern="0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en-US" altLang="en-US" sz="2800" i="1" kern="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S</a:t>
            </a:r>
            <a:r>
              <a:rPr lang="en-US" altLang="en-US" sz="2800" kern="0" baseline="3000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</a:t>
            </a:r>
            <a:r>
              <a:rPr lang="en-US" altLang="en-US" sz="2800" kern="0" baseline="-2500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rxn</a:t>
            </a:r>
            <a:r>
              <a:rPr lang="en-US" altLang="en-US" sz="2800" kern="0" baseline="-25000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n-US" altLang="en-US" sz="2800" kern="0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= </a:t>
            </a:r>
            <a:r>
              <a:rPr lang="en-US" altLang="en-US" sz="2800" i="1" kern="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n</a:t>
            </a:r>
            <a:r>
              <a:rPr lang="en-US" altLang="en-US" sz="2800" kern="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en-US" altLang="en-US" sz="2800" i="1" kern="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S</a:t>
            </a:r>
            <a:r>
              <a:rPr lang="en-US" altLang="en-US" sz="2800" kern="0" baseline="3000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</a:t>
            </a:r>
            <a:r>
              <a:rPr lang="en-US" altLang="en-US" sz="2800" kern="0" baseline="-2500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products</a:t>
            </a:r>
            <a:r>
              <a:rPr lang="en-US" altLang="en-US" sz="2800" kern="0" baseline="-25000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n-US" altLang="en-US" sz="2800" kern="0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  </a:t>
            </a:r>
            <a:r>
              <a:rPr lang="en-US" altLang="en-US" sz="2800" i="1" kern="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m</a:t>
            </a:r>
            <a:r>
              <a:rPr lang="en-US" altLang="en-US" sz="2800" kern="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en-US" altLang="en-US" sz="2800" i="1" kern="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S</a:t>
            </a:r>
            <a:r>
              <a:rPr lang="en-US" altLang="en-US" sz="2800" kern="0" baseline="3000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</a:t>
            </a:r>
            <a:r>
              <a:rPr lang="en-US" altLang="en-US" sz="2800" kern="0" baseline="-2500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reactants</a:t>
            </a:r>
            <a:endParaRPr lang="en-US" dirty="0">
              <a:latin typeface="Calibri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5181600" y="1016000"/>
            <a:ext cx="3784600" cy="1574800"/>
            <a:chOff x="4902200" y="1016000"/>
            <a:chExt cx="3784600" cy="1574800"/>
          </a:xfrm>
        </p:grpSpPr>
        <p:grpSp>
          <p:nvGrpSpPr>
            <p:cNvPr id="37" name="Group 36"/>
            <p:cNvGrpSpPr/>
            <p:nvPr/>
          </p:nvGrpSpPr>
          <p:grpSpPr>
            <a:xfrm>
              <a:off x="4902200" y="1016000"/>
              <a:ext cx="3712361" cy="1453238"/>
              <a:chOff x="4953000" y="1308100"/>
              <a:chExt cx="3712361" cy="1453238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4953000" y="1308100"/>
                <a:ext cx="2971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From appendix 3:</a:t>
                </a:r>
                <a:endParaRPr lang="en-US" sz="2400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5334000" y="1745675"/>
                <a:ext cx="3331361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H</a:t>
                </a:r>
                <a:r>
                  <a:rPr lang="en-US" sz="2000" kern="0" baseline="-2500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2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(</a:t>
                </a:r>
                <a:r>
                  <a:rPr lang="en-US" sz="2000" i="1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g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)</a:t>
                </a:r>
                <a:r>
                  <a:rPr lang="en-US" sz="2000" kern="0" baseline="-2500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    S</a:t>
                </a:r>
                <a:r>
                  <a:rPr lang="en-US" sz="2000" b="1" dirty="0" smtClean="0">
                    <a:sym typeface="Symbol" pitchFamily="18" charset="2"/>
                  </a:rPr>
                  <a:t>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= 131.0 J/</a:t>
                </a:r>
                <a:r>
                  <a:rPr lang="en-US" sz="2000" kern="0" dirty="0" err="1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K</a:t>
                </a:r>
                <a:r>
                  <a:rPr lang="en-US" sz="2000" kern="0" dirty="0" err="1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Wingdings"/>
                  </a:rPr>
                  <a:t></a:t>
                </a:r>
                <a:r>
                  <a:rPr lang="en-US" sz="2000" kern="0" dirty="0" err="1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mol</a:t>
                </a:r>
                <a:endParaRPr lang="en-US" sz="2000" kern="0" dirty="0" smtClean="0">
                  <a:solidFill>
                    <a:srgbClr val="000000"/>
                  </a:solidFill>
                  <a:latin typeface="Arial"/>
                  <a:ea typeface="ＭＳ Ｐゴシック"/>
                  <a:sym typeface="Symbol" pitchFamily="18" charset="2"/>
                </a:endParaRPr>
              </a:p>
              <a:p>
                <a:pPr lvl="0"/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O</a:t>
                </a:r>
                <a:r>
                  <a:rPr lang="en-US" sz="2000" kern="0" baseline="-2500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2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(</a:t>
                </a:r>
                <a:r>
                  <a:rPr lang="en-US" sz="2000" i="1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g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)</a:t>
                </a:r>
                <a:r>
                  <a:rPr lang="en-US" sz="2000" kern="0" baseline="-2500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    S</a:t>
                </a:r>
                <a:r>
                  <a:rPr lang="en-US" sz="2000" b="1" dirty="0" smtClean="0">
                    <a:solidFill>
                      <a:prstClr val="black"/>
                    </a:solidFill>
                    <a:sym typeface="Symbol" pitchFamily="18" charset="2"/>
                  </a:rPr>
                  <a:t>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= 205.0 J/</a:t>
                </a:r>
                <a:r>
                  <a:rPr lang="en-US" sz="2000" kern="0" dirty="0" err="1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K</a:t>
                </a:r>
                <a:r>
                  <a:rPr lang="en-US" sz="2000" kern="0" dirty="0" err="1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Wingdings"/>
                  </a:rPr>
                  <a:t></a:t>
                </a:r>
                <a:r>
                  <a:rPr lang="en-US" sz="2000" kern="0" dirty="0" err="1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mol</a:t>
                </a:r>
                <a:endParaRPr lang="en-US" sz="2000" kern="0" dirty="0" smtClean="0">
                  <a:solidFill>
                    <a:srgbClr val="000000"/>
                  </a:solidFill>
                  <a:latin typeface="Arial"/>
                  <a:ea typeface="ＭＳ Ｐゴシック"/>
                  <a:sym typeface="Symbol" pitchFamily="18" charset="2"/>
                </a:endParaRPr>
              </a:p>
              <a:p>
                <a:pPr lvl="0"/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H</a:t>
                </a:r>
                <a:r>
                  <a:rPr lang="en-US" sz="2000" kern="0" baseline="-2500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2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O(</a:t>
                </a:r>
                <a:r>
                  <a:rPr lang="en-US" sz="2000" i="1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l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)</a:t>
                </a:r>
                <a:r>
                  <a:rPr lang="en-US" sz="2000" kern="0" baseline="-2500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   S</a:t>
                </a:r>
                <a:r>
                  <a:rPr lang="en-US" sz="2000" b="1" dirty="0" smtClean="0">
                    <a:solidFill>
                      <a:prstClr val="black"/>
                    </a:solidFill>
                    <a:sym typeface="Symbol" pitchFamily="18" charset="2"/>
                  </a:rPr>
                  <a:t>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=   69.9 J/</a:t>
                </a:r>
                <a:r>
                  <a:rPr lang="en-US" sz="2000" kern="0" dirty="0" err="1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K</a:t>
                </a:r>
                <a:r>
                  <a:rPr lang="en-US" sz="2000" kern="0" dirty="0" err="1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Wingdings"/>
                  </a:rPr>
                  <a:t></a:t>
                </a:r>
                <a:r>
                  <a:rPr lang="en-US" sz="2000" kern="0" dirty="0" err="1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mol</a:t>
                </a:r>
                <a:endParaRPr lang="en-US" sz="1200" dirty="0"/>
              </a:p>
            </p:txBody>
          </p:sp>
        </p:grpSp>
        <p:sp>
          <p:nvSpPr>
            <p:cNvPr id="38" name="Rounded Rectangle 37"/>
            <p:cNvSpPr/>
            <p:nvPr/>
          </p:nvSpPr>
          <p:spPr>
            <a:xfrm>
              <a:off x="4902200" y="1016000"/>
              <a:ext cx="3784600" cy="15748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Rectangle 40"/>
          <p:cNvSpPr/>
          <p:nvPr/>
        </p:nvSpPr>
        <p:spPr>
          <a:xfrm>
            <a:off x="25400" y="3207990"/>
            <a:ext cx="906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en-US" sz="2400" kern="0" dirty="0" smtClean="0">
                <a:latin typeface="Calibri" pitchFamily="34" charset="0"/>
                <a:sym typeface="Symbol" pitchFamily="18" charset="2"/>
              </a:rPr>
              <a:t></a:t>
            </a:r>
            <a:r>
              <a:rPr lang="en-US" altLang="en-US" sz="2400" i="1" kern="0" dirty="0" err="1" smtClean="0">
                <a:latin typeface="Calibri" pitchFamily="34" charset="0"/>
                <a:sym typeface="Symbol" pitchFamily="18" charset="2"/>
              </a:rPr>
              <a:t>S</a:t>
            </a:r>
            <a:r>
              <a:rPr lang="en-US" altLang="en-US" sz="2400" kern="0" baseline="30000" dirty="0" err="1" smtClean="0">
                <a:latin typeface="Calibri" pitchFamily="34" charset="0"/>
                <a:sym typeface="Symbol" pitchFamily="18" charset="2"/>
              </a:rPr>
              <a:t></a:t>
            </a:r>
            <a:r>
              <a:rPr lang="en-US" altLang="en-US" sz="2400" kern="0" baseline="-25000" dirty="0" err="1" smtClean="0">
                <a:latin typeface="Calibri" pitchFamily="34" charset="0"/>
                <a:sym typeface="Symbol" pitchFamily="18" charset="2"/>
              </a:rPr>
              <a:t>rxn</a:t>
            </a:r>
            <a:r>
              <a:rPr lang="en-US" altLang="en-US" sz="2400" kern="0" baseline="-25000" dirty="0" smtClean="0">
                <a:latin typeface="Calibri" pitchFamily="34" charset="0"/>
                <a:sym typeface="Symbol" pitchFamily="18" charset="2"/>
              </a:rPr>
              <a:t> </a:t>
            </a:r>
            <a:r>
              <a:rPr lang="en-US" altLang="en-US" sz="2400" kern="0" dirty="0" smtClean="0">
                <a:latin typeface="Calibri" pitchFamily="34" charset="0"/>
                <a:sym typeface="Symbol" pitchFamily="18" charset="2"/>
              </a:rPr>
              <a:t>= </a:t>
            </a:r>
            <a:r>
              <a:rPr lang="en-US" altLang="en-US" sz="2400" dirty="0" smtClean="0">
                <a:latin typeface="Calibri" pitchFamily="34" charset="0"/>
                <a:sym typeface="Symbol" pitchFamily="18" charset="2"/>
              </a:rPr>
              <a:t>[(2)(69.9 J/</a:t>
            </a:r>
            <a:r>
              <a:rPr lang="en-US" altLang="en-US" sz="2400" dirty="0" err="1" smtClean="0">
                <a:latin typeface="Calibri" pitchFamily="34" charset="0"/>
                <a:sym typeface="Symbol" pitchFamily="18" charset="2"/>
              </a:rPr>
              <a:t>K·mol</a:t>
            </a:r>
            <a:r>
              <a:rPr lang="en-US" altLang="en-US" sz="2400" dirty="0" smtClean="0">
                <a:latin typeface="Calibri" pitchFamily="34" charset="0"/>
                <a:sym typeface="Symbol" pitchFamily="18" charset="2"/>
              </a:rPr>
              <a:t>)] - [(2)(131.0 J/</a:t>
            </a:r>
            <a:r>
              <a:rPr lang="en-US" altLang="en-US" sz="2400" dirty="0" err="1" smtClean="0">
                <a:latin typeface="Calibri" pitchFamily="34" charset="0"/>
                <a:sym typeface="Symbol" pitchFamily="18" charset="2"/>
              </a:rPr>
              <a:t>K·mol</a:t>
            </a:r>
            <a:r>
              <a:rPr lang="en-US" altLang="en-US" sz="2400" dirty="0" smtClean="0">
                <a:latin typeface="Calibri" pitchFamily="34" charset="0"/>
                <a:sym typeface="Symbol" pitchFamily="18" charset="2"/>
              </a:rPr>
              <a:t>) + (1)(205.0 J/</a:t>
            </a:r>
            <a:r>
              <a:rPr lang="en-US" altLang="en-US" sz="2400" dirty="0" err="1" smtClean="0">
                <a:latin typeface="Calibri" pitchFamily="34" charset="0"/>
                <a:sym typeface="Symbol" pitchFamily="18" charset="2"/>
              </a:rPr>
              <a:t>K·mol</a:t>
            </a:r>
            <a:r>
              <a:rPr lang="en-US" altLang="en-US" sz="2400" dirty="0" smtClean="0">
                <a:latin typeface="Calibri" pitchFamily="34" charset="0"/>
                <a:sym typeface="Symbol" pitchFamily="18" charset="2"/>
              </a:rPr>
              <a:t>)] </a:t>
            </a:r>
            <a:endParaRPr lang="en-US" altLang="en-US" sz="2400" baseline="-25000" dirty="0">
              <a:latin typeface="Calibri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0400" y="1605975"/>
            <a:ext cx="38443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dirty="0" smtClean="0">
                <a:solidFill>
                  <a:srgbClr val="0000FF"/>
                </a:solidFill>
                <a:latin typeface="Arial"/>
                <a:ea typeface="ＭＳ Ｐゴシック"/>
                <a:sym typeface="Symbol" pitchFamily="18" charset="2"/>
              </a:rPr>
              <a:t>2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H</a:t>
            </a:r>
            <a:r>
              <a:rPr lang="en-US" sz="2400" kern="0" baseline="-2500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(</a:t>
            </a:r>
            <a:r>
              <a:rPr lang="en-US" sz="2400" i="1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g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)</a:t>
            </a:r>
            <a:r>
              <a:rPr lang="en-US" sz="2400" kern="0" baseline="-2500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 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+ </a:t>
            </a:r>
            <a:r>
              <a:rPr lang="en-US" sz="2400" kern="0" dirty="0" smtClean="0">
                <a:solidFill>
                  <a:srgbClr val="008000"/>
                </a:solidFill>
                <a:latin typeface="Arial"/>
                <a:ea typeface="ＭＳ Ｐゴシック"/>
                <a:sym typeface="Symbol" pitchFamily="18" charset="2"/>
              </a:rPr>
              <a:t>1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O</a:t>
            </a:r>
            <a:r>
              <a:rPr lang="en-US" sz="2400" kern="0" baseline="-2500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(</a:t>
            </a:r>
            <a:r>
              <a:rPr lang="en-US" sz="2400" i="1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g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)  </a:t>
            </a:r>
            <a:r>
              <a:rPr lang="en-US" sz="2400" kern="0" dirty="0" smtClean="0">
                <a:solidFill>
                  <a:srgbClr val="FF0000"/>
                </a:solidFill>
                <a:latin typeface="Arial"/>
                <a:ea typeface="ＭＳ Ｐゴシック"/>
                <a:sym typeface="Symbol" pitchFamily="18" charset="2"/>
              </a:rPr>
              <a:t>2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H</a:t>
            </a:r>
            <a:r>
              <a:rPr lang="en-US" sz="2400" kern="0" baseline="-2500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O</a:t>
            </a:r>
            <a:r>
              <a:rPr lang="en-US" sz="2400" kern="0" baseline="-2500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 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(</a:t>
            </a:r>
            <a:r>
              <a:rPr lang="en-US" sz="2400" i="1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l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)</a:t>
            </a:r>
            <a:endParaRPr lang="en-US" sz="1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Entropy for</a:t>
            </a:r>
            <a:r>
              <a:rPr kumimoji="0" lang="en-US" sz="40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 Reaction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90500" y="2458690"/>
            <a:ext cx="5435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kern="0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en-US" altLang="en-US" sz="2800" i="1" kern="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S</a:t>
            </a:r>
            <a:r>
              <a:rPr lang="en-US" altLang="en-US" sz="2800" kern="0" baseline="3000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</a:t>
            </a:r>
            <a:r>
              <a:rPr lang="en-US" altLang="en-US" sz="2800" kern="0" baseline="-2500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rxn</a:t>
            </a:r>
            <a:r>
              <a:rPr lang="en-US" altLang="en-US" sz="2800" kern="0" baseline="-25000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n-US" altLang="en-US" sz="2800" kern="0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= </a:t>
            </a:r>
            <a:r>
              <a:rPr lang="en-US" altLang="en-US" sz="2800" i="1" kern="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n</a:t>
            </a:r>
            <a:r>
              <a:rPr lang="en-US" altLang="en-US" sz="2800" kern="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en-US" altLang="en-US" sz="2800" i="1" kern="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S</a:t>
            </a:r>
            <a:r>
              <a:rPr lang="en-US" altLang="en-US" sz="2800" kern="0" baseline="3000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</a:t>
            </a:r>
            <a:r>
              <a:rPr lang="en-US" altLang="en-US" sz="2800" kern="0" baseline="-2500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products</a:t>
            </a:r>
            <a:r>
              <a:rPr lang="en-US" altLang="en-US" sz="2800" kern="0" baseline="-25000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n-US" altLang="en-US" sz="2800" kern="0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  </a:t>
            </a:r>
            <a:r>
              <a:rPr lang="en-US" altLang="en-US" sz="2800" i="1" kern="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m</a:t>
            </a:r>
            <a:r>
              <a:rPr lang="en-US" altLang="en-US" sz="2800" kern="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en-US" altLang="en-US" sz="2800" i="1" kern="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S</a:t>
            </a:r>
            <a:r>
              <a:rPr lang="en-US" altLang="en-US" sz="2800" kern="0" baseline="3000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</a:t>
            </a:r>
            <a:r>
              <a:rPr lang="en-US" altLang="en-US" sz="2800" kern="0" baseline="-2500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reactants</a:t>
            </a:r>
            <a:endParaRPr lang="en-US" dirty="0">
              <a:latin typeface="Calibri" pitchFamily="34" charset="0"/>
            </a:endParaRPr>
          </a:p>
        </p:txBody>
      </p:sp>
      <p:grpSp>
        <p:nvGrpSpPr>
          <p:cNvPr id="2" name="Group 38"/>
          <p:cNvGrpSpPr/>
          <p:nvPr/>
        </p:nvGrpSpPr>
        <p:grpSpPr>
          <a:xfrm>
            <a:off x="5181600" y="1016000"/>
            <a:ext cx="3784600" cy="1574800"/>
            <a:chOff x="4902200" y="1016000"/>
            <a:chExt cx="3784600" cy="1574800"/>
          </a:xfrm>
        </p:grpSpPr>
        <p:grpSp>
          <p:nvGrpSpPr>
            <p:cNvPr id="3" name="Group 36"/>
            <p:cNvGrpSpPr/>
            <p:nvPr/>
          </p:nvGrpSpPr>
          <p:grpSpPr>
            <a:xfrm>
              <a:off x="4902200" y="1016000"/>
              <a:ext cx="3712361" cy="1453238"/>
              <a:chOff x="4953000" y="1308100"/>
              <a:chExt cx="3712361" cy="1453238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4953000" y="1308100"/>
                <a:ext cx="2971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From appendix 3:</a:t>
                </a:r>
                <a:endParaRPr lang="en-US" sz="2400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5334000" y="1745675"/>
                <a:ext cx="3331361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H</a:t>
                </a:r>
                <a:r>
                  <a:rPr lang="en-US" sz="2000" kern="0" baseline="-2500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2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(</a:t>
                </a:r>
                <a:r>
                  <a:rPr lang="en-US" sz="2000" i="1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g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)</a:t>
                </a:r>
                <a:r>
                  <a:rPr lang="en-US" sz="2000" kern="0" baseline="-2500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    S</a:t>
                </a:r>
                <a:r>
                  <a:rPr lang="en-US" sz="2000" b="1" dirty="0" smtClean="0">
                    <a:sym typeface="Symbol" pitchFamily="18" charset="2"/>
                  </a:rPr>
                  <a:t>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= </a:t>
                </a:r>
                <a:r>
                  <a:rPr lang="en-US" sz="2000" kern="0" dirty="0" smtClean="0">
                    <a:solidFill>
                      <a:srgbClr val="7030A0"/>
                    </a:solidFill>
                    <a:latin typeface="Arial"/>
                    <a:ea typeface="ＭＳ Ｐゴシック"/>
                    <a:sym typeface="Symbol" pitchFamily="18" charset="2"/>
                  </a:rPr>
                  <a:t>131.0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J/</a:t>
                </a:r>
                <a:r>
                  <a:rPr lang="en-US" sz="2000" kern="0" dirty="0" err="1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K</a:t>
                </a:r>
                <a:r>
                  <a:rPr lang="en-US" sz="2000" kern="0" dirty="0" err="1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Wingdings"/>
                  </a:rPr>
                  <a:t></a:t>
                </a:r>
                <a:r>
                  <a:rPr lang="en-US" sz="2000" kern="0" dirty="0" err="1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mol</a:t>
                </a:r>
                <a:endParaRPr lang="en-US" sz="2000" kern="0" dirty="0" smtClean="0">
                  <a:solidFill>
                    <a:srgbClr val="000000"/>
                  </a:solidFill>
                  <a:latin typeface="Arial"/>
                  <a:ea typeface="ＭＳ Ｐゴシック"/>
                  <a:sym typeface="Symbol" pitchFamily="18" charset="2"/>
                </a:endParaRPr>
              </a:p>
              <a:p>
                <a:pPr lvl="0"/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O</a:t>
                </a:r>
                <a:r>
                  <a:rPr lang="en-US" sz="2000" kern="0" baseline="-2500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2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(</a:t>
                </a:r>
                <a:r>
                  <a:rPr lang="en-US" sz="2000" i="1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g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)</a:t>
                </a:r>
                <a:r>
                  <a:rPr lang="en-US" sz="2000" kern="0" baseline="-2500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    S</a:t>
                </a:r>
                <a:r>
                  <a:rPr lang="en-US" sz="2000" b="1" dirty="0" smtClean="0">
                    <a:solidFill>
                      <a:prstClr val="black"/>
                    </a:solidFill>
                    <a:sym typeface="Symbol" pitchFamily="18" charset="2"/>
                  </a:rPr>
                  <a:t>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= </a:t>
                </a:r>
                <a:r>
                  <a:rPr lang="en-US" sz="2000" kern="0" dirty="0" smtClean="0">
                    <a:solidFill>
                      <a:schemeClr val="accent5">
                        <a:lumMod val="75000"/>
                      </a:schemeClr>
                    </a:solidFill>
                    <a:latin typeface="Arial"/>
                    <a:ea typeface="ＭＳ Ｐゴシック"/>
                    <a:sym typeface="Symbol" pitchFamily="18" charset="2"/>
                  </a:rPr>
                  <a:t>205.0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J/</a:t>
                </a:r>
                <a:r>
                  <a:rPr lang="en-US" sz="2000" kern="0" dirty="0" err="1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K</a:t>
                </a:r>
                <a:r>
                  <a:rPr lang="en-US" sz="2000" kern="0" dirty="0" err="1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Wingdings"/>
                  </a:rPr>
                  <a:t></a:t>
                </a:r>
                <a:r>
                  <a:rPr lang="en-US" sz="2000" kern="0" dirty="0" err="1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mol</a:t>
                </a:r>
                <a:endParaRPr lang="en-US" sz="2000" kern="0" dirty="0" smtClean="0">
                  <a:solidFill>
                    <a:srgbClr val="000000"/>
                  </a:solidFill>
                  <a:latin typeface="Arial"/>
                  <a:ea typeface="ＭＳ Ｐゴシック"/>
                  <a:sym typeface="Symbol" pitchFamily="18" charset="2"/>
                </a:endParaRPr>
              </a:p>
              <a:p>
                <a:pPr lvl="0"/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H</a:t>
                </a:r>
                <a:r>
                  <a:rPr lang="en-US" sz="2000" kern="0" baseline="-2500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2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O(</a:t>
                </a:r>
                <a:r>
                  <a:rPr lang="en-US" sz="2000" i="1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l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)</a:t>
                </a:r>
                <a:r>
                  <a:rPr lang="en-US" sz="2000" kern="0" baseline="-2500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   S</a:t>
                </a:r>
                <a:r>
                  <a:rPr lang="en-US" sz="2000" b="1" dirty="0" smtClean="0">
                    <a:solidFill>
                      <a:prstClr val="black"/>
                    </a:solidFill>
                    <a:sym typeface="Symbol" pitchFamily="18" charset="2"/>
                  </a:rPr>
                  <a:t>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=   </a:t>
                </a:r>
                <a:r>
                  <a:rPr lang="en-US" sz="2000" kern="0" dirty="0" smtClean="0">
                    <a:solidFill>
                      <a:schemeClr val="accent6">
                        <a:lumMod val="75000"/>
                      </a:schemeClr>
                    </a:solidFill>
                    <a:latin typeface="Arial"/>
                    <a:ea typeface="ＭＳ Ｐゴシック"/>
                    <a:sym typeface="Symbol" pitchFamily="18" charset="2"/>
                  </a:rPr>
                  <a:t>69.9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J/</a:t>
                </a:r>
                <a:r>
                  <a:rPr lang="en-US" sz="2000" kern="0" dirty="0" err="1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K</a:t>
                </a:r>
                <a:r>
                  <a:rPr lang="en-US" sz="2000" kern="0" dirty="0" err="1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Wingdings"/>
                  </a:rPr>
                  <a:t></a:t>
                </a:r>
                <a:r>
                  <a:rPr lang="en-US" sz="2000" kern="0" dirty="0" err="1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mol</a:t>
                </a:r>
                <a:endParaRPr lang="en-US" sz="1200" dirty="0"/>
              </a:p>
            </p:txBody>
          </p:sp>
        </p:grpSp>
        <p:sp>
          <p:nvSpPr>
            <p:cNvPr id="38" name="Rounded Rectangle 37"/>
            <p:cNvSpPr/>
            <p:nvPr/>
          </p:nvSpPr>
          <p:spPr>
            <a:xfrm>
              <a:off x="4902200" y="1016000"/>
              <a:ext cx="3784600" cy="15748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/>
          <p:cNvSpPr/>
          <p:nvPr/>
        </p:nvSpPr>
        <p:spPr>
          <a:xfrm>
            <a:off x="25400" y="3207990"/>
            <a:ext cx="906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en-US" sz="2400" kern="0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en-US" altLang="en-US" sz="2400" i="1" kern="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S</a:t>
            </a:r>
            <a:r>
              <a:rPr lang="en-US" altLang="en-US" sz="2400" kern="0" baseline="3000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</a:t>
            </a:r>
            <a:r>
              <a:rPr lang="en-US" altLang="en-US" sz="2400" kern="0" baseline="-2500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rxn</a:t>
            </a:r>
            <a:r>
              <a:rPr lang="en-US" altLang="en-US" sz="2400" kern="0" baseline="-25000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n-US" altLang="en-US" sz="2400" kern="0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= </a:t>
            </a:r>
            <a:r>
              <a:rPr lang="en-US" altLang="en-US" sz="2400" dirty="0" smtClean="0">
                <a:latin typeface="Calibri" pitchFamily="34" charset="0"/>
                <a:sym typeface="Symbol" pitchFamily="18" charset="2"/>
              </a:rPr>
              <a:t>[(</a:t>
            </a:r>
            <a:r>
              <a:rPr lang="en-US" altLang="en-US" sz="2400" dirty="0" smtClean="0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2</a:t>
            </a:r>
            <a:r>
              <a:rPr lang="en-US" altLang="en-US" sz="2400" dirty="0" smtClean="0">
                <a:latin typeface="Calibri" pitchFamily="34" charset="0"/>
                <a:sym typeface="Symbol" pitchFamily="18" charset="2"/>
              </a:rPr>
              <a:t>)(</a:t>
            </a:r>
            <a:r>
              <a:rPr lang="en-US" altLang="en-US" sz="24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sym typeface="Symbol" pitchFamily="18" charset="2"/>
              </a:rPr>
              <a:t>69.9</a:t>
            </a:r>
            <a:r>
              <a:rPr lang="en-US" altLang="en-US" sz="2400" dirty="0" smtClean="0">
                <a:latin typeface="Calibri" pitchFamily="34" charset="0"/>
                <a:sym typeface="Symbol" pitchFamily="18" charset="2"/>
              </a:rPr>
              <a:t> J/</a:t>
            </a:r>
            <a:r>
              <a:rPr lang="en-US" altLang="en-US" sz="2400" dirty="0" err="1" smtClean="0">
                <a:latin typeface="Calibri" pitchFamily="34" charset="0"/>
                <a:sym typeface="Symbol" pitchFamily="18" charset="2"/>
              </a:rPr>
              <a:t>K·mol</a:t>
            </a:r>
            <a:r>
              <a:rPr lang="en-US" altLang="en-US" sz="2400" dirty="0" smtClean="0">
                <a:latin typeface="Calibri" pitchFamily="34" charset="0"/>
                <a:sym typeface="Symbol" pitchFamily="18" charset="2"/>
              </a:rPr>
              <a:t>)] - [(</a:t>
            </a:r>
            <a:r>
              <a:rPr lang="en-US" altLang="en-US" sz="2400" dirty="0" smtClean="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2</a:t>
            </a:r>
            <a:r>
              <a:rPr lang="en-US" altLang="en-US" sz="2400" dirty="0" smtClean="0">
                <a:latin typeface="Calibri" pitchFamily="34" charset="0"/>
                <a:sym typeface="Symbol" pitchFamily="18" charset="2"/>
              </a:rPr>
              <a:t>)(</a:t>
            </a:r>
            <a:r>
              <a:rPr lang="en-US" altLang="en-US" sz="2400" dirty="0" smtClean="0">
                <a:solidFill>
                  <a:srgbClr val="7030A0"/>
                </a:solidFill>
                <a:latin typeface="Calibri" pitchFamily="34" charset="0"/>
                <a:sym typeface="Symbol" pitchFamily="18" charset="2"/>
              </a:rPr>
              <a:t>131.0</a:t>
            </a:r>
            <a:r>
              <a:rPr lang="en-US" altLang="en-US" sz="2400" dirty="0" smtClean="0">
                <a:latin typeface="Calibri" pitchFamily="34" charset="0"/>
                <a:sym typeface="Symbol" pitchFamily="18" charset="2"/>
              </a:rPr>
              <a:t> J/</a:t>
            </a:r>
            <a:r>
              <a:rPr lang="en-US" altLang="en-US" sz="2400" dirty="0" err="1" smtClean="0">
                <a:latin typeface="Calibri" pitchFamily="34" charset="0"/>
                <a:sym typeface="Symbol" pitchFamily="18" charset="2"/>
              </a:rPr>
              <a:t>K·mol</a:t>
            </a:r>
            <a:r>
              <a:rPr lang="en-US" altLang="en-US" sz="2400" dirty="0" smtClean="0">
                <a:latin typeface="Calibri" pitchFamily="34" charset="0"/>
                <a:sym typeface="Symbol" pitchFamily="18" charset="2"/>
              </a:rPr>
              <a:t>) + (</a:t>
            </a:r>
            <a:r>
              <a:rPr lang="en-US" altLang="en-US" sz="2400" dirty="0" smtClean="0">
                <a:solidFill>
                  <a:srgbClr val="008000"/>
                </a:solidFill>
                <a:latin typeface="Calibri" pitchFamily="34" charset="0"/>
                <a:sym typeface="Symbol" pitchFamily="18" charset="2"/>
              </a:rPr>
              <a:t>1</a:t>
            </a:r>
            <a:r>
              <a:rPr lang="en-US" altLang="en-US" sz="2400" dirty="0" smtClean="0">
                <a:latin typeface="Calibri" pitchFamily="34" charset="0"/>
                <a:sym typeface="Symbol" pitchFamily="18" charset="2"/>
              </a:rPr>
              <a:t>)(</a:t>
            </a:r>
            <a:r>
              <a:rPr lang="en-US" altLang="en-US" sz="24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sym typeface="Symbol" pitchFamily="18" charset="2"/>
              </a:rPr>
              <a:t>205.0</a:t>
            </a:r>
            <a:r>
              <a:rPr lang="en-US" altLang="en-US" sz="2400" dirty="0" smtClean="0">
                <a:latin typeface="Calibri" pitchFamily="34" charset="0"/>
                <a:sym typeface="Symbol" pitchFamily="18" charset="2"/>
              </a:rPr>
              <a:t> J/</a:t>
            </a:r>
            <a:r>
              <a:rPr lang="en-US" altLang="en-US" sz="2400" dirty="0" err="1" smtClean="0">
                <a:latin typeface="Calibri" pitchFamily="34" charset="0"/>
                <a:sym typeface="Symbol" pitchFamily="18" charset="2"/>
              </a:rPr>
              <a:t>K·mol</a:t>
            </a:r>
            <a:r>
              <a:rPr lang="en-US" altLang="en-US" sz="2400" dirty="0" smtClean="0">
                <a:latin typeface="Calibri" pitchFamily="34" charset="0"/>
                <a:sym typeface="Symbol" pitchFamily="18" charset="2"/>
              </a:rPr>
              <a:t>)] </a:t>
            </a:r>
            <a:endParaRPr lang="en-US" altLang="en-US" sz="2400" baseline="-25000" dirty="0">
              <a:latin typeface="Calibri" pitchFamily="34" charset="0"/>
              <a:sym typeface="Symbol" pitchFamily="18" charset="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44600" y="4636740"/>
            <a:ext cx="3060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en-US" sz="2400" kern="0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en-US" altLang="en-US" sz="2400" i="1" kern="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S</a:t>
            </a:r>
            <a:r>
              <a:rPr lang="en-US" altLang="en-US" sz="2400" kern="0" baseline="3000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</a:t>
            </a:r>
            <a:r>
              <a:rPr lang="en-US" altLang="en-US" sz="2400" kern="0" baseline="-2500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rxn</a:t>
            </a:r>
            <a:r>
              <a:rPr lang="en-US" altLang="en-US" sz="2400" kern="0" baseline="-25000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n-US" altLang="en-US" sz="2400" kern="0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= -327.2 </a:t>
            </a:r>
            <a:r>
              <a:rPr lang="en-US" altLang="en-US" sz="2400" dirty="0" smtClean="0">
                <a:latin typeface="Calibri" pitchFamily="34" charset="0"/>
                <a:sym typeface="Symbol" pitchFamily="18" charset="2"/>
              </a:rPr>
              <a:t>J/</a:t>
            </a:r>
            <a:r>
              <a:rPr lang="en-US" altLang="en-US" sz="2400" dirty="0" err="1" smtClean="0">
                <a:latin typeface="Calibri" pitchFamily="34" charset="0"/>
                <a:sym typeface="Symbol" pitchFamily="18" charset="2"/>
              </a:rPr>
              <a:t>K·mol</a:t>
            </a:r>
            <a:r>
              <a:rPr lang="en-US" altLang="en-US" sz="2400" dirty="0" smtClean="0">
                <a:latin typeface="Calibri" pitchFamily="34" charset="0"/>
                <a:sym typeface="Symbol" pitchFamily="18" charset="2"/>
              </a:rPr>
              <a:t> </a:t>
            </a:r>
            <a:endParaRPr lang="en-US" altLang="en-US" sz="2400" baseline="-25000" dirty="0">
              <a:latin typeface="Calibri" pitchFamily="34" charset="0"/>
              <a:sym typeface="Symbol" pitchFamily="18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94300" y="4603750"/>
            <a:ext cx="264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Entropy Decreases!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00200" y="323"/>
            <a:ext cx="58674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Chapter 17</a:t>
            </a:r>
            <a:endParaRPr lang="en-US" sz="4000" u="sng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720" y="990600"/>
            <a:ext cx="4587240" cy="279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10"/>
          <p:cNvSpPr/>
          <p:nvPr/>
        </p:nvSpPr>
        <p:spPr>
          <a:xfrm flipV="1">
            <a:off x="1046480" y="1066800"/>
            <a:ext cx="3515360" cy="355600"/>
          </a:xfrm>
          <a:prstGeom prst="roundRect">
            <a:avLst>
              <a:gd name="adj" fmla="val 1062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http://fc02.deviantart.net/fs71/i/2014/004/b/3/three_laws_of_robotics_by_bast_imret-d6zi8k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438" y="3891280"/>
            <a:ext cx="3661897" cy="2783840"/>
          </a:xfrm>
          <a:prstGeom prst="rect">
            <a:avLst/>
          </a:prstGeom>
          <a:noFill/>
        </p:spPr>
      </p:pic>
      <p:pic>
        <p:nvPicPr>
          <p:cNvPr id="2054" name="Picture 6" descr="http://blogs.solidworks.com/teacher/wp-content/uploads/sites/3/6a00d83451706569e20176170c962c970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75" y="1097280"/>
            <a:ext cx="3416133" cy="2331720"/>
          </a:xfrm>
          <a:prstGeom prst="rect">
            <a:avLst/>
          </a:prstGeom>
          <a:noFill/>
        </p:spPr>
      </p:pic>
      <p:pic>
        <p:nvPicPr>
          <p:cNvPr id="2056" name="Picture 8" descr="http://www.chem1.com/acad/webtext/thermeq/TE-images/entropy_no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0135" y="3954462"/>
            <a:ext cx="3908425" cy="2269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6600" y="1097975"/>
            <a:ext cx="3775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2H</a:t>
            </a:r>
            <a:r>
              <a:rPr lang="en-US" sz="2400" kern="0" baseline="-2500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(</a:t>
            </a:r>
            <a:r>
              <a:rPr lang="en-US" sz="2400" i="1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g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)</a:t>
            </a:r>
            <a:r>
              <a:rPr lang="en-US" sz="2400" kern="0" baseline="-2500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 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+ O</a:t>
            </a:r>
            <a:r>
              <a:rPr lang="en-US" sz="2400" kern="0" baseline="-2500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(</a:t>
            </a:r>
            <a:r>
              <a:rPr lang="en-US" sz="2400" i="1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g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)  2H</a:t>
            </a:r>
            <a:r>
              <a:rPr lang="en-US" sz="2400" kern="0" baseline="-2500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O</a:t>
            </a:r>
            <a:r>
              <a:rPr lang="en-US" sz="2400" kern="0" baseline="-2500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 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(</a:t>
            </a:r>
            <a:r>
              <a:rPr lang="en-US" sz="2400" i="1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l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)</a:t>
            </a:r>
            <a:endParaRPr lang="en-US" sz="1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Entropy for</a:t>
            </a:r>
            <a:r>
              <a:rPr kumimoji="0" lang="en-US" sz="40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 Reaction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38"/>
          <p:cNvGrpSpPr/>
          <p:nvPr/>
        </p:nvGrpSpPr>
        <p:grpSpPr>
          <a:xfrm>
            <a:off x="5181600" y="4749800"/>
            <a:ext cx="3784600" cy="1945680"/>
            <a:chOff x="4902200" y="1016000"/>
            <a:chExt cx="3784600" cy="1945680"/>
          </a:xfrm>
        </p:grpSpPr>
        <p:grpSp>
          <p:nvGrpSpPr>
            <p:cNvPr id="3" name="Group 36"/>
            <p:cNvGrpSpPr/>
            <p:nvPr/>
          </p:nvGrpSpPr>
          <p:grpSpPr>
            <a:xfrm>
              <a:off x="4902200" y="1016000"/>
              <a:ext cx="3757245" cy="1945680"/>
              <a:chOff x="4953000" y="1308100"/>
              <a:chExt cx="3757245" cy="1945680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4953000" y="1308100"/>
                <a:ext cx="2971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From appendix 3:</a:t>
                </a:r>
                <a:endParaRPr lang="en-US" sz="2400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5334000" y="1745675"/>
                <a:ext cx="3376245" cy="15081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H</a:t>
                </a:r>
                <a:r>
                  <a:rPr lang="en-US" sz="2000" kern="0" baseline="-2500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2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(</a:t>
                </a:r>
                <a:r>
                  <a:rPr lang="en-US" sz="2000" i="1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g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)</a:t>
                </a:r>
                <a:r>
                  <a:rPr lang="en-US" sz="2000" kern="0" baseline="-2500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    S</a:t>
                </a:r>
                <a:r>
                  <a:rPr lang="en-US" sz="2000" b="1" dirty="0" smtClean="0">
                    <a:sym typeface="Symbol" pitchFamily="18" charset="2"/>
                  </a:rPr>
                  <a:t>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= 131.0 J/</a:t>
                </a:r>
                <a:r>
                  <a:rPr lang="en-US" sz="2000" kern="0" dirty="0" err="1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K</a:t>
                </a:r>
                <a:r>
                  <a:rPr lang="en-US" sz="2000" kern="0" dirty="0" err="1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Wingdings"/>
                  </a:rPr>
                  <a:t></a:t>
                </a:r>
                <a:r>
                  <a:rPr lang="en-US" sz="2000" kern="0" dirty="0" err="1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mol</a:t>
                </a:r>
                <a:endParaRPr lang="en-US" sz="2000" kern="0" dirty="0" smtClean="0">
                  <a:solidFill>
                    <a:srgbClr val="000000"/>
                  </a:solidFill>
                  <a:latin typeface="Arial"/>
                  <a:ea typeface="ＭＳ Ｐゴシック"/>
                  <a:sym typeface="Symbol" pitchFamily="18" charset="2"/>
                </a:endParaRPr>
              </a:p>
              <a:p>
                <a:pPr lvl="0"/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O</a:t>
                </a:r>
                <a:r>
                  <a:rPr lang="en-US" sz="2000" kern="0" baseline="-2500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2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(</a:t>
                </a:r>
                <a:r>
                  <a:rPr lang="en-US" sz="2000" i="1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g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)</a:t>
                </a:r>
                <a:r>
                  <a:rPr lang="en-US" sz="2000" kern="0" baseline="-2500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    S</a:t>
                </a:r>
                <a:r>
                  <a:rPr lang="en-US" sz="2000" b="1" dirty="0" smtClean="0">
                    <a:solidFill>
                      <a:prstClr val="black"/>
                    </a:solidFill>
                    <a:sym typeface="Symbol" pitchFamily="18" charset="2"/>
                  </a:rPr>
                  <a:t>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= 205.0 J/</a:t>
                </a:r>
                <a:r>
                  <a:rPr lang="en-US" sz="2000" kern="0" dirty="0" err="1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K</a:t>
                </a:r>
                <a:r>
                  <a:rPr lang="en-US" sz="2000" kern="0" dirty="0" err="1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Wingdings"/>
                  </a:rPr>
                  <a:t></a:t>
                </a:r>
                <a:r>
                  <a:rPr lang="en-US" sz="2000" kern="0" dirty="0" err="1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mol</a:t>
                </a:r>
                <a:endParaRPr lang="en-US" sz="2000" kern="0" dirty="0" smtClean="0">
                  <a:solidFill>
                    <a:srgbClr val="000000"/>
                  </a:solidFill>
                  <a:latin typeface="Arial"/>
                  <a:ea typeface="ＭＳ Ｐゴシック"/>
                  <a:sym typeface="Symbol" pitchFamily="18" charset="2"/>
                </a:endParaRPr>
              </a:p>
              <a:p>
                <a:pPr lvl="0"/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H</a:t>
                </a:r>
                <a:r>
                  <a:rPr lang="en-US" sz="2000" kern="0" baseline="-2500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2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O(</a:t>
                </a:r>
                <a:r>
                  <a:rPr lang="en-US" sz="2000" i="1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l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)</a:t>
                </a:r>
                <a:r>
                  <a:rPr lang="en-US" sz="2000" kern="0" baseline="-2500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   S</a:t>
                </a:r>
                <a:r>
                  <a:rPr lang="en-US" sz="2000" b="1" dirty="0" smtClean="0">
                    <a:solidFill>
                      <a:prstClr val="black"/>
                    </a:solidFill>
                    <a:sym typeface="Symbol" pitchFamily="18" charset="2"/>
                  </a:rPr>
                  <a:t>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=   69.9 J/</a:t>
                </a:r>
                <a:r>
                  <a:rPr lang="en-US" sz="2000" kern="0" dirty="0" err="1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K</a:t>
                </a:r>
                <a:r>
                  <a:rPr lang="en-US" sz="2000" kern="0" dirty="0" err="1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Wingdings"/>
                  </a:rPr>
                  <a:t></a:t>
                </a:r>
                <a:r>
                  <a:rPr lang="en-US" sz="2000" kern="0" dirty="0" err="1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mol</a:t>
                </a:r>
                <a:endParaRPr lang="en-US" sz="2000" kern="0" dirty="0" smtClean="0">
                  <a:solidFill>
                    <a:srgbClr val="000000"/>
                  </a:solidFill>
                  <a:latin typeface="Arial"/>
                  <a:ea typeface="ＭＳ Ｐゴシック"/>
                  <a:sym typeface="Symbol" pitchFamily="18" charset="2"/>
                </a:endParaRPr>
              </a:p>
              <a:p>
                <a:pPr lvl="0"/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H</a:t>
                </a:r>
                <a:r>
                  <a:rPr lang="en-US" sz="2000" kern="0" baseline="-2500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2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O(</a:t>
                </a:r>
                <a:r>
                  <a:rPr lang="en-US" sz="2000" i="1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g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)</a:t>
                </a:r>
                <a:r>
                  <a:rPr lang="en-US" sz="2000" kern="0" baseline="-2500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  S</a:t>
                </a:r>
                <a:r>
                  <a:rPr lang="en-US" sz="2000" b="1" dirty="0" smtClean="0">
                    <a:solidFill>
                      <a:prstClr val="black"/>
                    </a:solidFill>
                    <a:sym typeface="Symbol" pitchFamily="18" charset="2"/>
                  </a:rPr>
                  <a:t></a:t>
                </a:r>
                <a:r>
                  <a:rPr lang="en-US" sz="2000" kern="0" dirty="0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= 188.7 J/</a:t>
                </a:r>
                <a:r>
                  <a:rPr lang="en-US" sz="2000" kern="0" dirty="0" err="1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K</a:t>
                </a:r>
                <a:r>
                  <a:rPr lang="en-US" sz="2000" kern="0" dirty="0" err="1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Wingdings"/>
                  </a:rPr>
                  <a:t></a:t>
                </a:r>
                <a:r>
                  <a:rPr lang="en-US" sz="2000" kern="0" dirty="0" err="1" smtClean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mol</a:t>
                </a:r>
                <a:endParaRPr lang="en-US" sz="2000" kern="0" dirty="0" smtClean="0">
                  <a:solidFill>
                    <a:srgbClr val="000000"/>
                  </a:solidFill>
                  <a:latin typeface="Arial"/>
                  <a:ea typeface="ＭＳ Ｐゴシック"/>
                  <a:sym typeface="Symbol" pitchFamily="18" charset="2"/>
                </a:endParaRPr>
              </a:p>
              <a:p>
                <a:pPr lvl="0"/>
                <a:endParaRPr lang="en-US" sz="1200" dirty="0"/>
              </a:p>
            </p:txBody>
          </p:sp>
        </p:grpSp>
        <p:sp>
          <p:nvSpPr>
            <p:cNvPr id="38" name="Rounded Rectangle 37"/>
            <p:cNvSpPr/>
            <p:nvPr/>
          </p:nvSpPr>
          <p:spPr>
            <a:xfrm>
              <a:off x="4902200" y="1041400"/>
              <a:ext cx="3784600" cy="17526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5080000" y="1093440"/>
            <a:ext cx="3060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en-US" sz="2400" kern="0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en-US" altLang="en-US" sz="2400" i="1" kern="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S</a:t>
            </a:r>
            <a:r>
              <a:rPr lang="en-US" altLang="en-US" sz="2400" kern="0" baseline="3000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</a:t>
            </a:r>
            <a:r>
              <a:rPr lang="en-US" altLang="en-US" sz="2400" kern="0" baseline="-2500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rxn</a:t>
            </a:r>
            <a:r>
              <a:rPr lang="en-US" altLang="en-US" sz="2400" kern="0" baseline="-25000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n-US" altLang="en-US" sz="2400" kern="0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= -327.2 </a:t>
            </a:r>
            <a:r>
              <a:rPr lang="en-US" altLang="en-US" sz="2400" dirty="0" smtClean="0">
                <a:latin typeface="Calibri" pitchFamily="34" charset="0"/>
                <a:sym typeface="Symbol" pitchFamily="18" charset="2"/>
              </a:rPr>
              <a:t>J/</a:t>
            </a:r>
            <a:r>
              <a:rPr lang="en-US" altLang="en-US" sz="2400" dirty="0" err="1" smtClean="0">
                <a:latin typeface="Calibri" pitchFamily="34" charset="0"/>
                <a:sym typeface="Symbol" pitchFamily="18" charset="2"/>
              </a:rPr>
              <a:t>K·mol</a:t>
            </a:r>
            <a:r>
              <a:rPr lang="en-US" altLang="en-US" sz="2400" dirty="0" smtClean="0">
                <a:latin typeface="Calibri" pitchFamily="34" charset="0"/>
                <a:sym typeface="Symbol" pitchFamily="18" charset="2"/>
              </a:rPr>
              <a:t> </a:t>
            </a:r>
            <a:endParaRPr lang="en-US" altLang="en-US" sz="2400" baseline="-25000" dirty="0">
              <a:latin typeface="Calibri" pitchFamily="34" charset="0"/>
              <a:sym typeface="Symbol" pitchFamily="18" charset="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6600" y="1859975"/>
            <a:ext cx="3775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2H</a:t>
            </a:r>
            <a:r>
              <a:rPr lang="en-US" sz="2400" kern="0" baseline="-2500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(</a:t>
            </a:r>
            <a:r>
              <a:rPr lang="en-US" sz="2400" i="1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g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)</a:t>
            </a:r>
            <a:r>
              <a:rPr lang="en-US" sz="2400" kern="0" baseline="-2500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 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+ O</a:t>
            </a:r>
            <a:r>
              <a:rPr lang="en-US" sz="2400" kern="0" baseline="-2500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(</a:t>
            </a:r>
            <a:r>
              <a:rPr lang="en-US" sz="2400" i="1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g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)  2H</a:t>
            </a:r>
            <a:r>
              <a:rPr lang="en-US" sz="2400" kern="0" baseline="-2500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O</a:t>
            </a:r>
            <a:r>
              <a:rPr lang="en-US" sz="2400" kern="0" baseline="-2500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 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(</a:t>
            </a:r>
            <a:r>
              <a:rPr lang="en-US" sz="2400" i="1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g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)</a:t>
            </a:r>
            <a:endParaRPr lang="en-US" sz="1400" dirty="0"/>
          </a:p>
        </p:txBody>
      </p:sp>
      <p:sp>
        <p:nvSpPr>
          <p:cNvPr id="13" name="Oval 12"/>
          <p:cNvSpPr/>
          <p:nvPr/>
        </p:nvSpPr>
        <p:spPr>
          <a:xfrm>
            <a:off x="3949700" y="1905000"/>
            <a:ext cx="508000" cy="444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254500" y="1906240"/>
            <a:ext cx="3060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en-US" sz="2400" kern="0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en-US" altLang="en-US" sz="2400" i="1" kern="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S</a:t>
            </a:r>
            <a:r>
              <a:rPr lang="en-US" altLang="en-US" sz="2400" kern="0" baseline="3000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</a:t>
            </a:r>
            <a:r>
              <a:rPr lang="en-US" altLang="en-US" sz="2400" kern="0" baseline="-2500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rxn</a:t>
            </a:r>
            <a:r>
              <a:rPr lang="en-US" altLang="en-US" sz="2400" kern="0" baseline="-25000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n-US" altLang="en-US" sz="2400" kern="0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= ?</a:t>
            </a:r>
            <a:endParaRPr lang="en-US" altLang="en-US" sz="2400" baseline="-25000" dirty="0">
              <a:latin typeface="Calibri" pitchFamily="34" charset="0"/>
              <a:sym typeface="Symbol" pitchFamily="18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68450" y="2578100"/>
            <a:ext cx="598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Greater than or less than -</a:t>
            </a:r>
            <a:r>
              <a:rPr lang="en-US" altLang="en-US" sz="2400" kern="0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 327.2 </a:t>
            </a:r>
            <a:r>
              <a:rPr lang="en-US" altLang="en-US" sz="2400" dirty="0" smtClean="0">
                <a:latin typeface="Calibri" pitchFamily="34" charset="0"/>
                <a:sym typeface="Symbol" pitchFamily="18" charset="2"/>
              </a:rPr>
              <a:t>J/</a:t>
            </a:r>
            <a:r>
              <a:rPr lang="en-US" altLang="en-US" sz="2400" dirty="0" err="1" smtClean="0">
                <a:latin typeface="Calibri" pitchFamily="34" charset="0"/>
                <a:sym typeface="Symbol" pitchFamily="18" charset="2"/>
              </a:rPr>
              <a:t>K·mol</a:t>
            </a:r>
            <a:r>
              <a:rPr lang="en-US" altLang="en-US" sz="2400" dirty="0" smtClean="0">
                <a:latin typeface="Calibri" pitchFamily="34" charset="0"/>
                <a:sym typeface="Symbol" pitchFamily="18" charset="2"/>
              </a:rPr>
              <a:t> ?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139700" y="3207990"/>
            <a:ext cx="906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en-US" sz="2400" kern="0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en-US" altLang="en-US" sz="2400" i="1" kern="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S</a:t>
            </a:r>
            <a:r>
              <a:rPr lang="en-US" altLang="en-US" sz="2400" kern="0" baseline="3000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</a:t>
            </a:r>
            <a:r>
              <a:rPr lang="en-US" altLang="en-US" sz="2400" kern="0" baseline="-2500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rxn</a:t>
            </a:r>
            <a:r>
              <a:rPr lang="en-US" altLang="en-US" sz="2400" kern="0" baseline="-25000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n-US" altLang="en-US" sz="2400" kern="0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= </a:t>
            </a:r>
            <a:r>
              <a:rPr lang="en-US" altLang="en-US" sz="2400" dirty="0" smtClean="0">
                <a:latin typeface="Calibri" pitchFamily="34" charset="0"/>
                <a:sym typeface="Symbol" pitchFamily="18" charset="2"/>
              </a:rPr>
              <a:t>[(</a:t>
            </a:r>
            <a:r>
              <a:rPr lang="en-US" altLang="en-US" sz="2400" dirty="0" smtClean="0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2</a:t>
            </a:r>
            <a:r>
              <a:rPr lang="en-US" altLang="en-US" sz="2400" dirty="0" smtClean="0">
                <a:latin typeface="Calibri" pitchFamily="34" charset="0"/>
                <a:sym typeface="Symbol" pitchFamily="18" charset="2"/>
              </a:rPr>
              <a:t>)(</a:t>
            </a:r>
            <a:r>
              <a:rPr lang="en-US" altLang="en-US" sz="24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sym typeface="Symbol" pitchFamily="18" charset="2"/>
              </a:rPr>
              <a:t>188.7</a:t>
            </a:r>
            <a:r>
              <a:rPr lang="en-US" altLang="en-US" sz="2400" dirty="0" smtClean="0">
                <a:latin typeface="Calibri" pitchFamily="34" charset="0"/>
                <a:sym typeface="Symbol" pitchFamily="18" charset="2"/>
              </a:rPr>
              <a:t> J/</a:t>
            </a:r>
            <a:r>
              <a:rPr lang="en-US" altLang="en-US" sz="2400" dirty="0" err="1" smtClean="0">
                <a:latin typeface="Calibri" pitchFamily="34" charset="0"/>
                <a:sym typeface="Symbol" pitchFamily="18" charset="2"/>
              </a:rPr>
              <a:t>K·mol</a:t>
            </a:r>
            <a:r>
              <a:rPr lang="en-US" altLang="en-US" sz="2400" dirty="0" smtClean="0">
                <a:latin typeface="Calibri" pitchFamily="34" charset="0"/>
                <a:sym typeface="Symbol" pitchFamily="18" charset="2"/>
              </a:rPr>
              <a:t>)] - [(</a:t>
            </a:r>
            <a:r>
              <a:rPr lang="en-US" altLang="en-US" sz="2400" dirty="0" smtClean="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2</a:t>
            </a:r>
            <a:r>
              <a:rPr lang="en-US" altLang="en-US" sz="2400" dirty="0" smtClean="0">
                <a:latin typeface="Calibri" pitchFamily="34" charset="0"/>
                <a:sym typeface="Symbol" pitchFamily="18" charset="2"/>
              </a:rPr>
              <a:t>)(</a:t>
            </a:r>
            <a:r>
              <a:rPr lang="en-US" altLang="en-US" sz="2400" dirty="0" smtClean="0">
                <a:solidFill>
                  <a:srgbClr val="7030A0"/>
                </a:solidFill>
                <a:latin typeface="Calibri" pitchFamily="34" charset="0"/>
                <a:sym typeface="Symbol" pitchFamily="18" charset="2"/>
              </a:rPr>
              <a:t>131.0</a:t>
            </a:r>
            <a:r>
              <a:rPr lang="en-US" altLang="en-US" sz="2400" dirty="0" smtClean="0">
                <a:latin typeface="Calibri" pitchFamily="34" charset="0"/>
                <a:sym typeface="Symbol" pitchFamily="18" charset="2"/>
              </a:rPr>
              <a:t> J/</a:t>
            </a:r>
            <a:r>
              <a:rPr lang="en-US" altLang="en-US" sz="2400" dirty="0" err="1" smtClean="0">
                <a:latin typeface="Calibri" pitchFamily="34" charset="0"/>
                <a:sym typeface="Symbol" pitchFamily="18" charset="2"/>
              </a:rPr>
              <a:t>K·mol</a:t>
            </a:r>
            <a:r>
              <a:rPr lang="en-US" altLang="en-US" sz="2400" dirty="0" smtClean="0">
                <a:latin typeface="Calibri" pitchFamily="34" charset="0"/>
                <a:sym typeface="Symbol" pitchFamily="18" charset="2"/>
              </a:rPr>
              <a:t>) + (</a:t>
            </a:r>
            <a:r>
              <a:rPr lang="en-US" altLang="en-US" sz="2400" dirty="0" smtClean="0">
                <a:solidFill>
                  <a:srgbClr val="008000"/>
                </a:solidFill>
                <a:latin typeface="Calibri" pitchFamily="34" charset="0"/>
                <a:sym typeface="Symbol" pitchFamily="18" charset="2"/>
              </a:rPr>
              <a:t>1</a:t>
            </a:r>
            <a:r>
              <a:rPr lang="en-US" altLang="en-US" sz="2400" dirty="0" smtClean="0">
                <a:latin typeface="Calibri" pitchFamily="34" charset="0"/>
                <a:sym typeface="Symbol" pitchFamily="18" charset="2"/>
              </a:rPr>
              <a:t>)(</a:t>
            </a:r>
            <a:r>
              <a:rPr lang="en-US" altLang="en-US" sz="24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sym typeface="Symbol" pitchFamily="18" charset="2"/>
              </a:rPr>
              <a:t>205.0</a:t>
            </a:r>
            <a:r>
              <a:rPr lang="en-US" altLang="en-US" sz="2400" dirty="0" smtClean="0">
                <a:latin typeface="Calibri" pitchFamily="34" charset="0"/>
                <a:sym typeface="Symbol" pitchFamily="18" charset="2"/>
              </a:rPr>
              <a:t> J/</a:t>
            </a:r>
            <a:r>
              <a:rPr lang="en-US" altLang="en-US" sz="2400" dirty="0" err="1" smtClean="0">
                <a:latin typeface="Calibri" pitchFamily="34" charset="0"/>
                <a:sym typeface="Symbol" pitchFamily="18" charset="2"/>
              </a:rPr>
              <a:t>K·mol</a:t>
            </a:r>
            <a:r>
              <a:rPr lang="en-US" altLang="en-US" sz="2400" dirty="0" smtClean="0">
                <a:latin typeface="Calibri" pitchFamily="34" charset="0"/>
                <a:sym typeface="Symbol" pitchFamily="18" charset="2"/>
              </a:rPr>
              <a:t>)] </a:t>
            </a:r>
            <a:endParaRPr lang="en-US" altLang="en-US" sz="2400" baseline="-25000" dirty="0">
              <a:latin typeface="Calibri" pitchFamily="34" charset="0"/>
              <a:sym typeface="Symbol" pitchFamily="18" charset="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5100" y="3773785"/>
            <a:ext cx="3060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en-US" sz="2400" kern="0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en-US" altLang="en-US" sz="2400" i="1" kern="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S</a:t>
            </a:r>
            <a:r>
              <a:rPr lang="en-US" altLang="en-US" sz="2400" kern="0" baseline="3000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</a:t>
            </a:r>
            <a:r>
              <a:rPr lang="en-US" altLang="en-US" sz="2400" kern="0" baseline="-2500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rxn</a:t>
            </a:r>
            <a:r>
              <a:rPr lang="en-US" altLang="en-US" sz="2400" kern="0" baseline="-25000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n-US" altLang="en-US" sz="2400" kern="0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= -89.6 </a:t>
            </a:r>
            <a:r>
              <a:rPr lang="en-US" altLang="en-US" sz="2400" dirty="0" smtClean="0">
                <a:latin typeface="Calibri" pitchFamily="34" charset="0"/>
                <a:sym typeface="Symbol" pitchFamily="18" charset="2"/>
              </a:rPr>
              <a:t>J/</a:t>
            </a:r>
            <a:r>
              <a:rPr lang="en-US" altLang="en-US" sz="2400" dirty="0" err="1" smtClean="0">
                <a:latin typeface="Calibri" pitchFamily="34" charset="0"/>
                <a:sym typeface="Symbol" pitchFamily="18" charset="2"/>
              </a:rPr>
              <a:t>K·mol</a:t>
            </a:r>
            <a:r>
              <a:rPr lang="en-US" altLang="en-US" sz="2400" dirty="0" smtClean="0">
                <a:latin typeface="Calibri" pitchFamily="34" charset="0"/>
                <a:sym typeface="Symbol" pitchFamily="18" charset="2"/>
              </a:rPr>
              <a:t> </a:t>
            </a:r>
            <a:endParaRPr lang="en-US" altLang="en-US" sz="2400" baseline="-25000" dirty="0">
              <a:latin typeface="Calibri" pitchFamily="34" charset="0"/>
              <a:sym typeface="Symbol" pitchFamily="18" charset="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00200" y="4584700"/>
            <a:ext cx="264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Entropy Decreases!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2019300" y="5048250"/>
            <a:ext cx="180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but by less:</a:t>
            </a:r>
            <a:endParaRPr lang="en-US" sz="2400" dirty="0"/>
          </a:p>
        </p:txBody>
      </p:sp>
      <p:sp>
        <p:nvSpPr>
          <p:cNvPr id="20" name="Rectangle 19"/>
          <p:cNvSpPr/>
          <p:nvPr/>
        </p:nvSpPr>
        <p:spPr>
          <a:xfrm>
            <a:off x="1282700" y="5530275"/>
            <a:ext cx="29177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2H</a:t>
            </a:r>
            <a:r>
              <a:rPr lang="en-US" sz="2400" kern="0" baseline="-2500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O</a:t>
            </a:r>
            <a:r>
              <a:rPr lang="en-US" sz="2400" kern="0" baseline="-2500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 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(</a:t>
            </a:r>
            <a:r>
              <a:rPr lang="en-US" sz="2400" i="1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l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)  2H</a:t>
            </a:r>
            <a:r>
              <a:rPr lang="en-US" sz="2400" kern="0" baseline="-2500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O</a:t>
            </a:r>
            <a:r>
              <a:rPr lang="en-US" sz="2400" kern="0" baseline="-2500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 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(</a:t>
            </a:r>
            <a:r>
              <a:rPr lang="en-US" sz="2400" i="1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g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)</a:t>
            </a:r>
            <a:endParaRPr lang="en-US" sz="1400" dirty="0"/>
          </a:p>
        </p:txBody>
      </p:sp>
      <p:sp>
        <p:nvSpPr>
          <p:cNvPr id="21" name="Rectangle 20"/>
          <p:cNvSpPr/>
          <p:nvPr/>
        </p:nvSpPr>
        <p:spPr>
          <a:xfrm>
            <a:off x="1206500" y="6186140"/>
            <a:ext cx="3060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en-US" sz="2400" kern="0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en-US" altLang="en-US" sz="2400" i="1" kern="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S</a:t>
            </a:r>
            <a:r>
              <a:rPr lang="en-US" altLang="en-US" sz="2400" kern="0" baseline="3000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</a:t>
            </a:r>
            <a:r>
              <a:rPr lang="en-US" altLang="en-US" sz="2400" kern="0" baseline="-25000" dirty="0" err="1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rxn</a:t>
            </a:r>
            <a:r>
              <a:rPr lang="en-US" altLang="en-US" sz="2400" kern="0" baseline="-25000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n-US" altLang="en-US" sz="2400" kern="0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= 237.6</a:t>
            </a:r>
            <a:r>
              <a:rPr lang="en-US" altLang="en-US" sz="2400" dirty="0" smtClean="0">
                <a:latin typeface="Calibri" pitchFamily="34" charset="0"/>
                <a:sym typeface="Symbol" pitchFamily="18" charset="2"/>
              </a:rPr>
              <a:t> J/</a:t>
            </a:r>
            <a:r>
              <a:rPr lang="en-US" altLang="en-US" sz="2400" dirty="0" err="1" smtClean="0">
                <a:latin typeface="Calibri" pitchFamily="34" charset="0"/>
                <a:sym typeface="Symbol" pitchFamily="18" charset="2"/>
              </a:rPr>
              <a:t>K·mol</a:t>
            </a:r>
            <a:r>
              <a:rPr lang="en-US" altLang="en-US" sz="2400" kern="0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 </a:t>
            </a:r>
            <a:endParaRPr lang="en-US" altLang="en-US" sz="2400" baseline="-25000" dirty="0">
              <a:latin typeface="Calibri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335901-42F3-4D71-96A9-346B34CB16A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71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8435" name="Text Placeholder 2"/>
          <p:cNvSpPr>
            <a:spLocks/>
          </p:cNvSpPr>
          <p:nvPr/>
        </p:nvSpPr>
        <p:spPr bwMode="auto">
          <a:xfrm>
            <a:off x="152400" y="762000"/>
            <a:ext cx="8807450" cy="560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8436" name="Text Placeholder 1"/>
          <p:cNvSpPr>
            <a:spLocks/>
          </p:cNvSpPr>
          <p:nvPr/>
        </p:nvSpPr>
        <p:spPr bwMode="auto">
          <a:xfrm>
            <a:off x="2070100" y="0"/>
            <a:ext cx="3484563" cy="582613"/>
          </a:xfrm>
          <a:prstGeom prst="rect">
            <a:avLst/>
          </a:prstGeom>
          <a:gradFill rotWithShape="1">
            <a:gsLst>
              <a:gs pos="0">
                <a:srgbClr val="109769">
                  <a:alpha val="50000"/>
                </a:srgbClr>
              </a:gs>
              <a:gs pos="50000">
                <a:srgbClr val="109769">
                  <a:alpha val="25000"/>
                </a:srgbClr>
              </a:gs>
              <a:gs pos="100000">
                <a:srgbClr val="109769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3200" b="1" smtClean="0">
                <a:solidFill>
                  <a:srgbClr val="FFFFCC"/>
                </a:solidFill>
                <a:cs typeface="Arial" charset="0"/>
              </a:rPr>
              <a:t>17.2</a:t>
            </a:r>
          </a:p>
        </p:txBody>
      </p:sp>
      <p:sp>
        <p:nvSpPr>
          <p:cNvPr id="18437" name="Text Placeholder 2"/>
          <p:cNvSpPr>
            <a:spLocks/>
          </p:cNvSpPr>
          <p:nvPr/>
        </p:nvSpPr>
        <p:spPr bwMode="auto">
          <a:xfrm>
            <a:off x="152400" y="685800"/>
            <a:ext cx="8807450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From the standard entropy values in Appendix 3, calculate the standard entropy changes for the following reactions at 25°C.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AutoNum type="alphaLcParenBoth"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 CaCO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)            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</a:rPr>
              <a:t>CaO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) + CO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g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(b) N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g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) + 3H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g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)            2NH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g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(c) 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g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) + Cl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g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)             2HCl(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g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b="1" i="1" dirty="0" smtClean="0">
              <a:solidFill>
                <a:srgbClr val="109769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baseline="-250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18438" name="Line 5"/>
          <p:cNvSpPr>
            <a:spLocks noChangeShapeType="1"/>
          </p:cNvSpPr>
          <p:nvPr/>
        </p:nvSpPr>
        <p:spPr bwMode="auto">
          <a:xfrm>
            <a:off x="2447925" y="3502025"/>
            <a:ext cx="663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8439" name="Line 6"/>
          <p:cNvSpPr>
            <a:spLocks noChangeShapeType="1"/>
          </p:cNvSpPr>
          <p:nvPr/>
        </p:nvSpPr>
        <p:spPr bwMode="auto">
          <a:xfrm>
            <a:off x="1827213" y="1733550"/>
            <a:ext cx="6619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8440" name="Line 7"/>
          <p:cNvSpPr>
            <a:spLocks noChangeShapeType="1"/>
          </p:cNvSpPr>
          <p:nvPr/>
        </p:nvSpPr>
        <p:spPr bwMode="auto">
          <a:xfrm>
            <a:off x="2317750" y="5249863"/>
            <a:ext cx="679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335901-42F3-4D71-96A9-346B34CB16A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72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8435" name="Text Placeholder 2"/>
          <p:cNvSpPr>
            <a:spLocks/>
          </p:cNvSpPr>
          <p:nvPr/>
        </p:nvSpPr>
        <p:spPr bwMode="auto">
          <a:xfrm>
            <a:off x="152400" y="762000"/>
            <a:ext cx="8807450" cy="560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8436" name="Text Placeholder 1"/>
          <p:cNvSpPr>
            <a:spLocks/>
          </p:cNvSpPr>
          <p:nvPr/>
        </p:nvSpPr>
        <p:spPr bwMode="auto">
          <a:xfrm>
            <a:off x="2070100" y="0"/>
            <a:ext cx="3484563" cy="582613"/>
          </a:xfrm>
          <a:prstGeom prst="rect">
            <a:avLst/>
          </a:prstGeom>
          <a:gradFill rotWithShape="1">
            <a:gsLst>
              <a:gs pos="0">
                <a:srgbClr val="109769">
                  <a:alpha val="50000"/>
                </a:srgbClr>
              </a:gs>
              <a:gs pos="50000">
                <a:srgbClr val="109769">
                  <a:alpha val="25000"/>
                </a:srgbClr>
              </a:gs>
              <a:gs pos="100000">
                <a:srgbClr val="109769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3200" b="1" smtClean="0">
                <a:solidFill>
                  <a:srgbClr val="FFFFCC"/>
                </a:solidFill>
                <a:cs typeface="Arial" charset="0"/>
              </a:rPr>
              <a:t>17.2</a:t>
            </a:r>
          </a:p>
        </p:txBody>
      </p:sp>
      <p:sp>
        <p:nvSpPr>
          <p:cNvPr id="18437" name="Text Placeholder 2"/>
          <p:cNvSpPr>
            <a:spLocks/>
          </p:cNvSpPr>
          <p:nvPr/>
        </p:nvSpPr>
        <p:spPr bwMode="auto">
          <a:xfrm>
            <a:off x="152400" y="685800"/>
            <a:ext cx="8807450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From the standard entropy values in Appendix 3, calculate the standard entropy changes for the following reactions at 25°C.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AutoNum type="alphaLcParenBoth"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 CaCO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)            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</a:rPr>
              <a:t>CaO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) + CO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g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(b) N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g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) + 3H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g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)            2NH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g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(c) 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g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) + Cl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g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)             2HCl(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g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b="1" i="1" dirty="0" smtClean="0">
              <a:solidFill>
                <a:srgbClr val="109769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baseline="-250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18438" name="Line 5"/>
          <p:cNvSpPr>
            <a:spLocks noChangeShapeType="1"/>
          </p:cNvSpPr>
          <p:nvPr/>
        </p:nvSpPr>
        <p:spPr bwMode="auto">
          <a:xfrm>
            <a:off x="2447925" y="3502025"/>
            <a:ext cx="663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8439" name="Line 6"/>
          <p:cNvSpPr>
            <a:spLocks noChangeShapeType="1"/>
          </p:cNvSpPr>
          <p:nvPr/>
        </p:nvSpPr>
        <p:spPr bwMode="auto">
          <a:xfrm>
            <a:off x="1827213" y="1733550"/>
            <a:ext cx="6619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8440" name="Line 7"/>
          <p:cNvSpPr>
            <a:spLocks noChangeShapeType="1"/>
          </p:cNvSpPr>
          <p:nvPr/>
        </p:nvSpPr>
        <p:spPr bwMode="auto">
          <a:xfrm>
            <a:off x="2317750" y="5249863"/>
            <a:ext cx="679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49450" y="2015830"/>
            <a:ext cx="645795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el-GR" sz="2000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Δ</a:t>
            </a:r>
            <a:r>
              <a:rPr lang="en-US" sz="2000" i="1" dirty="0" err="1" smtClean="0">
                <a:solidFill>
                  <a:srgbClr val="FF0000"/>
                </a:solidFill>
                <a:latin typeface="Calibri" pitchFamily="34" charset="0"/>
              </a:rPr>
              <a:t>S</a:t>
            </a:r>
            <a:r>
              <a:rPr lang="en-US" sz="2000" dirty="0" err="1" smtClean="0">
                <a:solidFill>
                  <a:srgbClr val="FF0000"/>
                </a:solidFill>
                <a:latin typeface="Calibri" pitchFamily="34" charset="0"/>
              </a:rPr>
              <a:t>°</a:t>
            </a:r>
            <a:r>
              <a:rPr lang="en-US" sz="2000" baseline="-25000" dirty="0" err="1" smtClean="0">
                <a:solidFill>
                  <a:srgbClr val="FF0000"/>
                </a:solidFill>
                <a:latin typeface="Calibri" pitchFamily="34" charset="0"/>
              </a:rPr>
              <a:t>rxn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 = [</a:t>
            </a:r>
            <a:r>
              <a:rPr lang="en-US" sz="2000" i="1" dirty="0" smtClean="0">
                <a:solidFill>
                  <a:srgbClr val="FF0000"/>
                </a:solidFill>
                <a:latin typeface="Calibri" pitchFamily="34" charset="0"/>
              </a:rPr>
              <a:t>S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°(</a:t>
            </a:r>
            <a:r>
              <a:rPr lang="en-US" sz="2000" dirty="0" err="1" smtClean="0">
                <a:solidFill>
                  <a:srgbClr val="FF0000"/>
                </a:solidFill>
                <a:latin typeface="Calibri" pitchFamily="34" charset="0"/>
              </a:rPr>
              <a:t>CaO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) + </a:t>
            </a:r>
            <a:r>
              <a:rPr lang="en-US" sz="2000" i="1" dirty="0" smtClean="0">
                <a:solidFill>
                  <a:srgbClr val="FF0000"/>
                </a:solidFill>
                <a:latin typeface="Calibri" pitchFamily="34" charset="0"/>
              </a:rPr>
              <a:t>S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°(CO</a:t>
            </a:r>
            <a:r>
              <a:rPr lang="en-US" sz="2000" baseline="-25000" dirty="0" smtClean="0">
                <a:solidFill>
                  <a:srgbClr val="FF0000"/>
                </a:solidFill>
                <a:latin typeface="Calibri" pitchFamily="34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)] - [</a:t>
            </a:r>
            <a:r>
              <a:rPr lang="en-US" sz="2000" i="1" dirty="0" smtClean="0">
                <a:solidFill>
                  <a:srgbClr val="FF0000"/>
                </a:solidFill>
                <a:latin typeface="Calibri" pitchFamily="34" charset="0"/>
              </a:rPr>
              <a:t>S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°(CaCO</a:t>
            </a:r>
            <a:r>
              <a:rPr lang="en-US" sz="2000" baseline="-25000" dirty="0" smtClean="0">
                <a:solidFill>
                  <a:srgbClr val="FF0000"/>
                </a:solidFill>
                <a:latin typeface="Calibri" pitchFamily="34" charset="0"/>
              </a:rPr>
              <a:t>3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)]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           = [(39.8 J/</a:t>
            </a:r>
            <a:r>
              <a:rPr lang="en-US" sz="2000" dirty="0" err="1" smtClean="0">
                <a:solidFill>
                  <a:srgbClr val="FF0000"/>
                </a:solidFill>
                <a:latin typeface="Calibri" pitchFamily="34" charset="0"/>
              </a:rPr>
              <a:t>K</a:t>
            </a:r>
            <a:r>
              <a:rPr lang="en-US" sz="2000" dirty="0" err="1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·</a:t>
            </a:r>
            <a:r>
              <a:rPr lang="en-US" sz="2000" dirty="0" err="1" smtClean="0">
                <a:solidFill>
                  <a:srgbClr val="FF0000"/>
                </a:solidFill>
                <a:latin typeface="Calibri" pitchFamily="34" charset="0"/>
              </a:rPr>
              <a:t>mol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) + (213.6 J/</a:t>
            </a:r>
            <a:r>
              <a:rPr lang="en-US" sz="2000" dirty="0" err="1" smtClean="0">
                <a:solidFill>
                  <a:srgbClr val="FF0000"/>
                </a:solidFill>
                <a:latin typeface="Calibri" pitchFamily="34" charset="0"/>
              </a:rPr>
              <a:t>K</a:t>
            </a:r>
            <a:r>
              <a:rPr lang="en-US" sz="2000" dirty="0" err="1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·</a:t>
            </a:r>
            <a:r>
              <a:rPr lang="en-US" sz="2000" dirty="0" err="1" smtClean="0">
                <a:solidFill>
                  <a:srgbClr val="FF0000"/>
                </a:solidFill>
                <a:latin typeface="Calibri" pitchFamily="34" charset="0"/>
              </a:rPr>
              <a:t>mol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)] - (92.9 /</a:t>
            </a:r>
            <a:r>
              <a:rPr lang="en-US" sz="2000" dirty="0" err="1" smtClean="0">
                <a:solidFill>
                  <a:srgbClr val="FF0000"/>
                </a:solidFill>
                <a:latin typeface="Calibri" pitchFamily="34" charset="0"/>
              </a:rPr>
              <a:t>K</a:t>
            </a:r>
            <a:r>
              <a:rPr lang="en-US" sz="2000" dirty="0" err="1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·</a:t>
            </a:r>
            <a:r>
              <a:rPr lang="en-US" sz="2000" dirty="0" err="1" smtClean="0">
                <a:solidFill>
                  <a:srgbClr val="FF0000"/>
                </a:solidFill>
                <a:latin typeface="Calibri" pitchFamily="34" charset="0"/>
              </a:rPr>
              <a:t>mol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)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           = 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160.5 J/</a:t>
            </a:r>
            <a:r>
              <a:rPr lang="en-US" sz="2000" b="1" dirty="0" err="1" smtClean="0">
                <a:solidFill>
                  <a:srgbClr val="FF0000"/>
                </a:solidFill>
                <a:latin typeface="Calibri" pitchFamily="34" charset="0"/>
              </a:rPr>
              <a:t>K</a:t>
            </a:r>
            <a:r>
              <a:rPr lang="en-US" sz="2000" b="1" dirty="0" err="1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·</a:t>
            </a:r>
            <a:r>
              <a:rPr lang="en-US" sz="2000" b="1" dirty="0" err="1" smtClean="0">
                <a:solidFill>
                  <a:srgbClr val="FF0000"/>
                </a:solidFill>
                <a:latin typeface="Calibri" pitchFamily="34" charset="0"/>
              </a:rPr>
              <a:t>mol</a:t>
            </a:r>
            <a:endParaRPr lang="en-US" sz="20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49450" y="3819807"/>
            <a:ext cx="885825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el-GR" sz="2000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Δ</a:t>
            </a:r>
            <a:r>
              <a:rPr lang="en-US" sz="2000" i="1" dirty="0" err="1" smtClean="0">
                <a:solidFill>
                  <a:srgbClr val="FF0000"/>
                </a:solidFill>
                <a:latin typeface="Calibri" pitchFamily="34" charset="0"/>
              </a:rPr>
              <a:t>S</a:t>
            </a:r>
            <a:r>
              <a:rPr lang="en-US" sz="2000" dirty="0" err="1" smtClean="0">
                <a:solidFill>
                  <a:srgbClr val="FF0000"/>
                </a:solidFill>
                <a:latin typeface="Calibri" pitchFamily="34" charset="0"/>
              </a:rPr>
              <a:t>°</a:t>
            </a:r>
            <a:r>
              <a:rPr lang="en-US" sz="2000" baseline="-25000" dirty="0" err="1" smtClean="0">
                <a:solidFill>
                  <a:srgbClr val="FF0000"/>
                </a:solidFill>
                <a:latin typeface="Calibri" pitchFamily="34" charset="0"/>
              </a:rPr>
              <a:t>rxn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 = [2</a:t>
            </a:r>
            <a:r>
              <a:rPr lang="en-US" sz="2000" i="1" dirty="0" smtClean="0">
                <a:solidFill>
                  <a:srgbClr val="FF0000"/>
                </a:solidFill>
                <a:latin typeface="Calibri" pitchFamily="34" charset="0"/>
              </a:rPr>
              <a:t>S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°(NH</a:t>
            </a:r>
            <a:r>
              <a:rPr lang="en-US" sz="2000" baseline="-25000" dirty="0" smtClean="0">
                <a:solidFill>
                  <a:srgbClr val="FF0000"/>
                </a:solidFill>
                <a:latin typeface="Calibri" pitchFamily="34" charset="0"/>
              </a:rPr>
              <a:t>3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)] - [</a:t>
            </a:r>
            <a:r>
              <a:rPr lang="en-US" sz="2000" i="1" dirty="0" smtClean="0">
                <a:solidFill>
                  <a:srgbClr val="FF0000"/>
                </a:solidFill>
                <a:latin typeface="Calibri" pitchFamily="34" charset="0"/>
              </a:rPr>
              <a:t>S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°(N</a:t>
            </a:r>
            <a:r>
              <a:rPr lang="en-US" sz="2000" baseline="-25000" dirty="0" smtClean="0">
                <a:solidFill>
                  <a:srgbClr val="FF0000"/>
                </a:solidFill>
                <a:latin typeface="Calibri" pitchFamily="34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) + 3</a:t>
            </a:r>
            <a:r>
              <a:rPr lang="en-US" sz="2000" i="1" dirty="0" smtClean="0">
                <a:solidFill>
                  <a:srgbClr val="FF0000"/>
                </a:solidFill>
                <a:latin typeface="Calibri" pitchFamily="34" charset="0"/>
              </a:rPr>
              <a:t>S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°(H</a:t>
            </a:r>
            <a:r>
              <a:rPr lang="en-US" sz="2000" baseline="-25000" dirty="0" smtClean="0">
                <a:solidFill>
                  <a:srgbClr val="FF0000"/>
                </a:solidFill>
                <a:latin typeface="Calibri" pitchFamily="34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)]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           = (2)(193 J/</a:t>
            </a:r>
            <a:r>
              <a:rPr lang="en-US" sz="2000" dirty="0" err="1" smtClean="0">
                <a:solidFill>
                  <a:srgbClr val="FF0000"/>
                </a:solidFill>
                <a:latin typeface="Calibri" pitchFamily="34" charset="0"/>
              </a:rPr>
              <a:t>K</a:t>
            </a:r>
            <a:r>
              <a:rPr lang="en-US" sz="2000" dirty="0" err="1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·</a:t>
            </a:r>
            <a:r>
              <a:rPr lang="en-US" sz="2000" dirty="0" err="1" smtClean="0">
                <a:solidFill>
                  <a:srgbClr val="FF0000"/>
                </a:solidFill>
                <a:latin typeface="Calibri" pitchFamily="34" charset="0"/>
              </a:rPr>
              <a:t>mol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) - [(192 J/</a:t>
            </a:r>
            <a:r>
              <a:rPr lang="en-US" sz="2000" dirty="0" err="1" smtClean="0">
                <a:solidFill>
                  <a:srgbClr val="FF0000"/>
                </a:solidFill>
                <a:latin typeface="Calibri" pitchFamily="34" charset="0"/>
              </a:rPr>
              <a:t>K</a:t>
            </a:r>
            <a:r>
              <a:rPr lang="en-US" sz="2000" dirty="0" err="1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·</a:t>
            </a:r>
            <a:r>
              <a:rPr lang="en-US" sz="2000" dirty="0" err="1" smtClean="0">
                <a:solidFill>
                  <a:srgbClr val="FF0000"/>
                </a:solidFill>
                <a:latin typeface="Calibri" pitchFamily="34" charset="0"/>
              </a:rPr>
              <a:t>mol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) + (3)(131 J/</a:t>
            </a:r>
            <a:r>
              <a:rPr lang="en-US" sz="2000" dirty="0" err="1" smtClean="0">
                <a:solidFill>
                  <a:srgbClr val="FF0000"/>
                </a:solidFill>
                <a:latin typeface="Calibri" pitchFamily="34" charset="0"/>
              </a:rPr>
              <a:t>K</a:t>
            </a:r>
            <a:r>
              <a:rPr lang="en-US" sz="2000" dirty="0" err="1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·</a:t>
            </a:r>
            <a:r>
              <a:rPr lang="en-US" sz="2000" dirty="0" err="1" smtClean="0">
                <a:solidFill>
                  <a:srgbClr val="FF0000"/>
                </a:solidFill>
                <a:latin typeface="Calibri" pitchFamily="34" charset="0"/>
              </a:rPr>
              <a:t>mol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)]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           = 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-199 J/</a:t>
            </a:r>
            <a:r>
              <a:rPr lang="en-US" sz="2000" b="1" dirty="0" err="1" smtClean="0">
                <a:solidFill>
                  <a:srgbClr val="FF0000"/>
                </a:solidFill>
                <a:latin typeface="Calibri" pitchFamily="34" charset="0"/>
              </a:rPr>
              <a:t>K</a:t>
            </a:r>
            <a:r>
              <a:rPr lang="en-US" sz="2000" b="1" dirty="0" err="1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·</a:t>
            </a:r>
            <a:r>
              <a:rPr lang="en-US" sz="2000" b="1" dirty="0" err="1" smtClean="0">
                <a:solidFill>
                  <a:srgbClr val="FF0000"/>
                </a:solidFill>
                <a:latin typeface="Calibri" pitchFamily="34" charset="0"/>
              </a:rPr>
              <a:t>mol</a:t>
            </a:r>
            <a:endParaRPr lang="en-US" sz="20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55800" y="5592227"/>
            <a:ext cx="71755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l-GR" sz="2000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Δ</a:t>
            </a:r>
            <a:r>
              <a:rPr lang="en-US" sz="2000" i="1" dirty="0" err="1" smtClean="0">
                <a:solidFill>
                  <a:srgbClr val="FF0000"/>
                </a:solidFill>
                <a:latin typeface="Calibri" pitchFamily="34" charset="0"/>
              </a:rPr>
              <a:t>S</a:t>
            </a:r>
            <a:r>
              <a:rPr lang="en-US" sz="2000" dirty="0" err="1" smtClean="0">
                <a:solidFill>
                  <a:srgbClr val="FF0000"/>
                </a:solidFill>
                <a:latin typeface="Calibri" pitchFamily="34" charset="0"/>
              </a:rPr>
              <a:t>°</a:t>
            </a:r>
            <a:r>
              <a:rPr lang="en-US" sz="2000" baseline="-25000" dirty="0" err="1" smtClean="0">
                <a:solidFill>
                  <a:srgbClr val="FF0000"/>
                </a:solidFill>
                <a:latin typeface="Calibri" pitchFamily="34" charset="0"/>
              </a:rPr>
              <a:t>rxn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 = [2</a:t>
            </a:r>
            <a:r>
              <a:rPr lang="en-US" sz="2000" i="1" dirty="0" smtClean="0">
                <a:solidFill>
                  <a:srgbClr val="FF0000"/>
                </a:solidFill>
                <a:latin typeface="Calibri" pitchFamily="34" charset="0"/>
              </a:rPr>
              <a:t>S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°(</a:t>
            </a:r>
            <a:r>
              <a:rPr lang="en-US" sz="2000" dirty="0" err="1" smtClean="0">
                <a:solidFill>
                  <a:srgbClr val="FF0000"/>
                </a:solidFill>
                <a:latin typeface="Calibri" pitchFamily="34" charset="0"/>
              </a:rPr>
              <a:t>HCl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)] - [</a:t>
            </a:r>
            <a:r>
              <a:rPr lang="en-US" sz="2000" i="1" dirty="0" smtClean="0">
                <a:solidFill>
                  <a:srgbClr val="FF0000"/>
                </a:solidFill>
                <a:latin typeface="Calibri" pitchFamily="34" charset="0"/>
              </a:rPr>
              <a:t>S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°(H</a:t>
            </a:r>
            <a:r>
              <a:rPr lang="en-US" sz="2000" baseline="-25000" dirty="0" smtClean="0">
                <a:solidFill>
                  <a:srgbClr val="FF0000"/>
                </a:solidFill>
                <a:latin typeface="Calibri" pitchFamily="34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) + </a:t>
            </a:r>
            <a:r>
              <a:rPr lang="en-US" sz="2000" i="1" dirty="0" smtClean="0">
                <a:solidFill>
                  <a:srgbClr val="FF0000"/>
                </a:solidFill>
                <a:latin typeface="Calibri" pitchFamily="34" charset="0"/>
              </a:rPr>
              <a:t>S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°(Cl</a:t>
            </a:r>
            <a:r>
              <a:rPr lang="en-US" sz="2000" baseline="-25000" dirty="0" smtClean="0">
                <a:solidFill>
                  <a:srgbClr val="FF0000"/>
                </a:solidFill>
                <a:latin typeface="Calibri" pitchFamily="34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)]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           = (2)(187 J/</a:t>
            </a:r>
            <a:r>
              <a:rPr lang="en-US" sz="2000" dirty="0" err="1" smtClean="0">
                <a:solidFill>
                  <a:srgbClr val="FF0000"/>
                </a:solidFill>
                <a:latin typeface="Calibri" pitchFamily="34" charset="0"/>
              </a:rPr>
              <a:t>K</a:t>
            </a:r>
            <a:r>
              <a:rPr lang="en-US" sz="2000" dirty="0" err="1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·</a:t>
            </a:r>
            <a:r>
              <a:rPr lang="en-US" sz="2000" dirty="0" err="1" smtClean="0">
                <a:solidFill>
                  <a:srgbClr val="FF0000"/>
                </a:solidFill>
                <a:latin typeface="Calibri" pitchFamily="34" charset="0"/>
              </a:rPr>
              <a:t>mol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) - [(131 J/</a:t>
            </a:r>
            <a:r>
              <a:rPr lang="en-US" sz="2000" dirty="0" err="1" smtClean="0">
                <a:solidFill>
                  <a:srgbClr val="FF0000"/>
                </a:solidFill>
                <a:latin typeface="Calibri" pitchFamily="34" charset="0"/>
              </a:rPr>
              <a:t>K</a:t>
            </a:r>
            <a:r>
              <a:rPr lang="en-US" sz="2000" dirty="0" err="1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·</a:t>
            </a:r>
            <a:r>
              <a:rPr lang="en-US" sz="2000" dirty="0" err="1" smtClean="0">
                <a:solidFill>
                  <a:srgbClr val="FF0000"/>
                </a:solidFill>
                <a:latin typeface="Calibri" pitchFamily="34" charset="0"/>
              </a:rPr>
              <a:t>mol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) + (223 J/</a:t>
            </a:r>
            <a:r>
              <a:rPr lang="en-US" sz="2000" dirty="0" err="1" smtClean="0">
                <a:solidFill>
                  <a:srgbClr val="FF0000"/>
                </a:solidFill>
                <a:latin typeface="Calibri" pitchFamily="34" charset="0"/>
              </a:rPr>
              <a:t>K</a:t>
            </a:r>
            <a:r>
              <a:rPr lang="en-US" sz="2000" dirty="0" err="1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·</a:t>
            </a:r>
            <a:r>
              <a:rPr lang="en-US" sz="2000" dirty="0" err="1" smtClean="0">
                <a:solidFill>
                  <a:srgbClr val="FF0000"/>
                </a:solidFill>
                <a:latin typeface="Calibri" pitchFamily="34" charset="0"/>
              </a:rPr>
              <a:t>mol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)]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           = 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20 J/</a:t>
            </a:r>
            <a:r>
              <a:rPr lang="en-US" sz="2000" b="1" dirty="0" err="1" smtClean="0">
                <a:solidFill>
                  <a:srgbClr val="FF0000"/>
                </a:solidFill>
                <a:latin typeface="Calibri" pitchFamily="34" charset="0"/>
              </a:rPr>
              <a:t>K</a:t>
            </a:r>
            <a:r>
              <a:rPr lang="en-US" sz="2000" b="1" dirty="0" err="1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·</a:t>
            </a:r>
            <a:r>
              <a:rPr lang="en-US" sz="2000" b="1" dirty="0" err="1" smtClean="0">
                <a:solidFill>
                  <a:srgbClr val="FF0000"/>
                </a:solidFill>
                <a:latin typeface="Calibri" pitchFamily="34" charset="0"/>
              </a:rPr>
              <a:t>mol</a:t>
            </a:r>
            <a:endParaRPr lang="en-US" sz="20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00200" y="323"/>
            <a:ext cx="58674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3 Laws of Thermodynamics</a:t>
            </a:r>
            <a:endParaRPr lang="en-US" sz="4000" u="sng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65100" y="1066800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i="1" smtClean="0">
                <a:solidFill>
                  <a:srgbClr val="000000"/>
                </a:solidFill>
              </a:rPr>
              <a:t>First Law of Thermodynamics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22300" y="1663700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</a:rPr>
              <a:t>Energy can be converted from one form to another but energy cannot be created or destroyed.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27000" y="2971800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rgbClr val="000000"/>
                </a:solidFill>
              </a:rPr>
              <a:t>Second Law of Thermodynamics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84200" y="3581400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The entropy of the </a:t>
            </a:r>
            <a:r>
              <a:rPr lang="en-US" sz="2400" b="1" dirty="0" smtClean="0">
                <a:solidFill>
                  <a:srgbClr val="000000"/>
                </a:solidFill>
              </a:rPr>
              <a:t>universe</a:t>
            </a:r>
            <a:r>
              <a:rPr lang="en-US" sz="2400" dirty="0" smtClean="0">
                <a:solidFill>
                  <a:srgbClr val="000000"/>
                </a:solidFill>
              </a:rPr>
              <a:t> increases in a spontaneous process and remains unchanged in an equilibrium process.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27000" y="4914900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rgbClr val="000000"/>
                </a:solidFill>
              </a:rPr>
              <a:t>Third Law of Thermodynamics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84200" y="5448300"/>
            <a:ext cx="838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The entropy of a pure crystalline substance at absolute zero is 0.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19200" y="323"/>
            <a:ext cx="67183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3</a:t>
            </a:r>
            <a:r>
              <a:rPr lang="en-US" sz="4000" u="sng" baseline="30000" dirty="0" smtClean="0"/>
              <a:t>rd</a:t>
            </a:r>
            <a:r>
              <a:rPr lang="en-US" sz="4000" u="sng" dirty="0" smtClean="0"/>
              <a:t> Law of Thermodynamics</a:t>
            </a:r>
            <a:endParaRPr lang="en-US" sz="4000" u="sng" dirty="0"/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77800" y="1041400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rgbClr val="000000"/>
                </a:solidFill>
              </a:rPr>
              <a:t>Third Law of Thermodynamics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635000" y="1574800"/>
            <a:ext cx="838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The entropy of a pure crystalline substance at absolute zero is 0.</a:t>
            </a:r>
          </a:p>
        </p:txBody>
      </p:sp>
      <p:pic>
        <p:nvPicPr>
          <p:cNvPr id="9" name="Picture 5" descr="19_1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060"/>
          <a:stretch>
            <a:fillRect/>
          </a:stretch>
        </p:blipFill>
        <p:spPr>
          <a:xfrm>
            <a:off x="1720850" y="2027238"/>
            <a:ext cx="5715000" cy="2778125"/>
          </a:xfrm>
        </p:spPr>
      </p:pic>
      <p:pic>
        <p:nvPicPr>
          <p:cNvPr id="10" name="Picture 6" descr="&#10;image-407.pdf                                                  0033B314magic_metal                    B74677AA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48300"/>
            <a:ext cx="4749800" cy="342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84200" y="4851400"/>
            <a:ext cx="436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Only 1 possible microstate!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25400" y="6186269"/>
            <a:ext cx="922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7030A0"/>
                </a:solidFill>
              </a:rPr>
              <a:t>This is the why we have an absolute entropy scale for substances. 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40150" y="2082800"/>
            <a:ext cx="4311650" cy="271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77" y="1492442"/>
            <a:ext cx="3195323" cy="32852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806731" y="971034"/>
            <a:ext cx="20102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Real Crystals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3291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9013" y="927100"/>
            <a:ext cx="200977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219200" y="323"/>
            <a:ext cx="67183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</a:t>
            </a:r>
            <a:r>
              <a:rPr kumimoji="0" lang="en-US" sz="4000" b="0" i="0" u="sng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rd</a:t>
            </a: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Law of Thermodynamics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3700" y="3721100"/>
            <a:ext cx="3289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Experimentally we “can’t” get down to 0 K (absolute zero). 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133350" y="4608036"/>
            <a:ext cx="42862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Absolute zero cannot be reached using only thermodynamic means, as the temperature of the substance being cooled approaches the temperature of the cooling agent asymptotically. 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4559300" y="4950936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/>
              <a:t>In September 2014, scientists in the CUORE collaboration cooled a copper vessel with a volume of one cubic meter to 0.006 </a:t>
            </a:r>
            <a:r>
              <a:rPr lang="en-US" sz="2000" dirty="0" err="1" smtClean="0"/>
              <a:t>Kelvins</a:t>
            </a:r>
            <a:r>
              <a:rPr lang="en-US" sz="2000" dirty="0" smtClean="0"/>
              <a:t> (−273.144 °C; −459.659 °F) for 15 days.</a:t>
            </a:r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382829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1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912A85-01AB-4ECF-A86E-6F5888BCDEB8}" type="slidenum">
              <a:rPr lang="en-US">
                <a:solidFill>
                  <a:srgbClr val="000000"/>
                </a:solidFill>
              </a:rPr>
              <a:pPr>
                <a:defRPr/>
              </a:pPr>
              <a:t>76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812800" y="4298950"/>
            <a:ext cx="1579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= </a:t>
            </a:r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>k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ln</a:t>
            </a:r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> W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1066800" y="4787900"/>
            <a:ext cx="987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>W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= 1</a:t>
            </a:r>
            <a:endParaRPr lang="en-US" sz="2400" i="1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1143000" y="5213350"/>
            <a:ext cx="903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= 0</a:t>
            </a:r>
            <a:endParaRPr lang="en-US" sz="2400" i="1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1013" y="1186612"/>
            <a:ext cx="5329237" cy="52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219200" y="323"/>
            <a:ext cx="67183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3</a:t>
            </a:r>
            <a:r>
              <a:rPr kumimoji="0" lang="en-US" sz="4000" b="0" i="0" u="sng" strike="noStrike" kern="120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rd</a:t>
            </a: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Law of Thermodynamics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993900" y="5461000"/>
            <a:ext cx="1308100" cy="635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00200" y="323"/>
            <a:ext cx="58674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Chapter 17</a:t>
            </a:r>
            <a:endParaRPr lang="en-US" sz="4000" u="sng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720" y="990600"/>
            <a:ext cx="4587240" cy="279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10"/>
          <p:cNvSpPr/>
          <p:nvPr/>
        </p:nvSpPr>
        <p:spPr>
          <a:xfrm flipV="1">
            <a:off x="1067745" y="2630670"/>
            <a:ext cx="1853256" cy="379230"/>
          </a:xfrm>
          <a:prstGeom prst="roundRect">
            <a:avLst>
              <a:gd name="adj" fmla="val 1062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http://fc02.deviantart.net/fs71/i/2014/004/b/3/three_laws_of_robotics_by_bast_imret-d6zi8k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438" y="3891280"/>
            <a:ext cx="3661897" cy="2783840"/>
          </a:xfrm>
          <a:prstGeom prst="rect">
            <a:avLst/>
          </a:prstGeom>
          <a:noFill/>
        </p:spPr>
      </p:pic>
      <p:pic>
        <p:nvPicPr>
          <p:cNvPr id="2054" name="Picture 6" descr="http://blogs.solidworks.com/teacher/wp-content/uploads/sites/3/6a00d83451706569e20176170c962c970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75" y="1097280"/>
            <a:ext cx="3416133" cy="2331720"/>
          </a:xfrm>
          <a:prstGeom prst="rect">
            <a:avLst/>
          </a:prstGeom>
          <a:noFill/>
        </p:spPr>
      </p:pic>
      <p:pic>
        <p:nvPicPr>
          <p:cNvPr id="2056" name="Picture 8" descr="http://www.chem1.com/acad/webtext/thermeq/TE-images/entropy_no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0135" y="3954462"/>
            <a:ext cx="3908425" cy="2269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00200" y="323"/>
            <a:ext cx="58674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Chapter 17</a:t>
            </a:r>
            <a:endParaRPr lang="en-US" sz="4000" u="sng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118" y="1132605"/>
            <a:ext cx="8015922" cy="1991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 flipV="1">
            <a:off x="528320" y="2611120"/>
            <a:ext cx="8067040" cy="487680"/>
          </a:xfrm>
          <a:prstGeom prst="roundRect">
            <a:avLst>
              <a:gd name="adj" fmla="val 1062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00200" y="323"/>
            <a:ext cx="58674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Chapter 17</a:t>
            </a:r>
            <a:endParaRPr lang="en-US" sz="4000" u="sng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720" y="990600"/>
            <a:ext cx="4587240" cy="279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10"/>
          <p:cNvSpPr/>
          <p:nvPr/>
        </p:nvSpPr>
        <p:spPr>
          <a:xfrm flipV="1">
            <a:off x="1067745" y="1449570"/>
            <a:ext cx="2377204" cy="379230"/>
          </a:xfrm>
          <a:prstGeom prst="roundRect">
            <a:avLst>
              <a:gd name="adj" fmla="val 1062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http://fc02.deviantart.net/fs71/i/2014/004/b/3/three_laws_of_robotics_by_bast_imret-d6zi8k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438" y="3891280"/>
            <a:ext cx="3661897" cy="2783840"/>
          </a:xfrm>
          <a:prstGeom prst="rect">
            <a:avLst/>
          </a:prstGeom>
          <a:noFill/>
        </p:spPr>
      </p:pic>
      <p:pic>
        <p:nvPicPr>
          <p:cNvPr id="2054" name="Picture 6" descr="http://blogs.solidworks.com/teacher/wp-content/uploads/sites/3/6a00d83451706569e20176170c962c970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75" y="1097280"/>
            <a:ext cx="3416133" cy="2331720"/>
          </a:xfrm>
          <a:prstGeom prst="rect">
            <a:avLst/>
          </a:prstGeom>
          <a:noFill/>
        </p:spPr>
      </p:pic>
      <p:pic>
        <p:nvPicPr>
          <p:cNvPr id="2056" name="Picture 8" descr="http://www.chem1.com/acad/webtext/thermeq/TE-images/entropy_no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0135" y="3954462"/>
            <a:ext cx="3908425" cy="2269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Example">
  <a:themeElements>
    <a:clrScheme name="Exampl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Exam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ampl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Example">
  <a:themeElements>
    <a:clrScheme name="Exampl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Exam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ampl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Example">
  <a:themeElements>
    <a:clrScheme name="Exampl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Exam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ampl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Example">
  <a:themeElements>
    <a:clrScheme name="Exampl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Exam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ampl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3695</TotalTime>
  <Words>4056</Words>
  <Application>Microsoft Office PowerPoint</Application>
  <PresentationFormat>On-screen Show (4:3)</PresentationFormat>
  <Paragraphs>841</Paragraphs>
  <Slides>77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77</vt:i4>
      </vt:variant>
    </vt:vector>
  </HeadingPairs>
  <TitlesOfParts>
    <vt:vector size="94" baseType="lpstr">
      <vt:lpstr>Office Theme</vt:lpstr>
      <vt:lpstr>1_Default Design</vt:lpstr>
      <vt:lpstr>3_Default Design</vt:lpstr>
      <vt:lpstr>4_Default Design</vt:lpstr>
      <vt:lpstr>Example</vt:lpstr>
      <vt:lpstr>9_Default Design</vt:lpstr>
      <vt:lpstr>1_Example</vt:lpstr>
      <vt:lpstr>2_Example</vt:lpstr>
      <vt:lpstr>3_Example</vt:lpstr>
      <vt:lpstr>2_Office Theme</vt:lpstr>
      <vt:lpstr>4_Office Theme</vt:lpstr>
      <vt:lpstr>6_Office Theme</vt:lpstr>
      <vt:lpstr>3_Office Theme</vt:lpstr>
      <vt:lpstr>10_Office Theme</vt:lpstr>
      <vt:lpstr>1_Office Theme</vt:lpstr>
      <vt:lpstr>Equation</vt:lpstr>
      <vt:lpstr>CS ChemDraw Drawing</vt:lpstr>
      <vt:lpstr>Slide 1</vt:lpstr>
      <vt:lpstr>Slide 2</vt:lpstr>
      <vt:lpstr>Slide 3</vt:lpstr>
      <vt:lpstr>The First Law of Thermodynamics</vt:lpstr>
      <vt:lpstr>Slide 5</vt:lpstr>
      <vt:lpstr>Slide 6</vt:lpstr>
      <vt:lpstr>Chapter 17</vt:lpstr>
      <vt:lpstr>Chapter 17</vt:lpstr>
      <vt:lpstr>Chapter 17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Chapter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1) Structure/Phase</vt:lpstr>
      <vt:lpstr>Slide 30</vt:lpstr>
      <vt:lpstr>Slide 31</vt:lpstr>
      <vt:lpstr>Slide 32</vt:lpstr>
      <vt:lpstr>Slide 33</vt:lpstr>
      <vt:lpstr>Slide 34</vt:lpstr>
      <vt:lpstr>Entropy and Temperature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Chapter 17</vt:lpstr>
      <vt:lpstr>Slide 49</vt:lpstr>
      <vt:lpstr>Slide 50</vt:lpstr>
      <vt:lpstr>Slide 51</vt:lpstr>
      <vt:lpstr>Slide 52</vt:lpstr>
      <vt:lpstr>Slide 53</vt:lpstr>
      <vt:lpstr>Slide 54</vt:lpstr>
      <vt:lpstr>1) Structure/Phase</vt:lpstr>
      <vt:lpstr>Slide 56</vt:lpstr>
      <vt:lpstr>Slide 57</vt:lpstr>
      <vt:lpstr>Slide 58</vt:lpstr>
      <vt:lpstr>Slide 59</vt:lpstr>
      <vt:lpstr>Slide 60</vt:lpstr>
      <vt:lpstr>Chapter 17</vt:lpstr>
      <vt:lpstr>Thermodynamics</vt:lpstr>
      <vt:lpstr>Slide 63</vt:lpstr>
      <vt:lpstr>Thermodynamics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3 Laws of Thermodynamics</vt:lpstr>
      <vt:lpstr>3rd Law of Thermodynamics</vt:lpstr>
      <vt:lpstr>Slide 75</vt:lpstr>
      <vt:lpstr>Slide 76</vt:lpstr>
      <vt:lpstr>Chapter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Vastib</dc:creator>
  <cp:lastModifiedBy>Vastib</cp:lastModifiedBy>
  <cp:revision>75</cp:revision>
  <dcterms:created xsi:type="dcterms:W3CDTF">2006-08-16T00:00:00Z</dcterms:created>
  <dcterms:modified xsi:type="dcterms:W3CDTF">2015-04-24T18:04:49Z</dcterms:modified>
</cp:coreProperties>
</file>